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7" r:id="rId3"/>
    <p:sldMasterId id="2147483690" r:id="rId4"/>
  </p:sldMasterIdLst>
  <p:notesMasterIdLst>
    <p:notesMasterId r:id="rId23"/>
  </p:notesMasterIdLst>
  <p:sldIdLst>
    <p:sldId id="500" r:id="rId5"/>
    <p:sldId id="401" r:id="rId6"/>
    <p:sldId id="361" r:id="rId7"/>
    <p:sldId id="374" r:id="rId8"/>
    <p:sldId id="346" r:id="rId9"/>
    <p:sldId id="489" r:id="rId10"/>
    <p:sldId id="501" r:id="rId11"/>
    <p:sldId id="449" r:id="rId12"/>
    <p:sldId id="450" r:id="rId13"/>
    <p:sldId id="451" r:id="rId14"/>
    <p:sldId id="369" r:id="rId15"/>
    <p:sldId id="259" r:id="rId16"/>
    <p:sldId id="262" r:id="rId17"/>
    <p:sldId id="557" r:id="rId18"/>
    <p:sldId id="503" r:id="rId19"/>
    <p:sldId id="556" r:id="rId20"/>
    <p:sldId id="354" r:id="rId21"/>
    <p:sldId id="55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500"/>
            <p14:sldId id="401"/>
            <p14:sldId id="361"/>
            <p14:sldId id="374"/>
            <p14:sldId id="346"/>
            <p14:sldId id="489"/>
            <p14:sldId id="501"/>
            <p14:sldId id="449"/>
            <p14:sldId id="450"/>
            <p14:sldId id="451"/>
            <p14:sldId id="369"/>
            <p14:sldId id="259"/>
            <p14:sldId id="262"/>
            <p14:sldId id="557"/>
            <p14:sldId id="503"/>
            <p14:sldId id="556"/>
            <p14:sldId id="354"/>
            <p14:sldId id="5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3366CC"/>
    <a:srgbClr val="F0301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76316" autoAdjust="0"/>
  </p:normalViewPr>
  <p:slideViewPr>
    <p:cSldViewPr>
      <p:cViewPr varScale="1">
        <p:scale>
          <a:sx n="77" d="100"/>
          <a:sy n="77" d="100"/>
        </p:scale>
        <p:origin x="4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A26E4-00CD-2B44-BF05-4BFB26B847FF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CB2EE2F-EE5B-8A4F-9175-E325DA2BEB34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AF5D2D23-72E4-2B4E-8948-99B308069E80}" type="parTrans" cxnId="{E2BC4C0C-4A93-4843-8334-AB5C9E9873C4}">
      <dgm:prSet/>
      <dgm:spPr/>
      <dgm:t>
        <a:bodyPr/>
        <a:lstStyle/>
        <a:p>
          <a:endParaRPr lang="en-US"/>
        </a:p>
      </dgm:t>
    </dgm:pt>
    <dgm:pt modelId="{E63D5D7F-B404-664A-9719-DB6A9985AABF}" type="sibTrans" cxnId="{E2BC4C0C-4A93-4843-8334-AB5C9E9873C4}">
      <dgm:prSet/>
      <dgm:spPr/>
      <dgm:t>
        <a:bodyPr/>
        <a:lstStyle/>
        <a:p>
          <a:endParaRPr lang="en-US"/>
        </a:p>
      </dgm:t>
    </dgm:pt>
    <dgm:pt modelId="{F8251443-0741-9A40-9B91-999FFC505388}">
      <dgm:prSet phldrT="[Text]" custT="1"/>
      <dgm:spPr/>
      <dgm:t>
        <a:bodyPr/>
        <a:lstStyle/>
        <a:p>
          <a:r>
            <a:rPr lang="en-US" sz="1100" i="1" baseline="0" dirty="0"/>
            <a:t>* Engage a critical mass of people across all levels of society in order to create social norm change </a:t>
          </a:r>
          <a:endParaRPr lang="en-US" sz="1100" i="1" dirty="0"/>
        </a:p>
      </dgm:t>
    </dgm:pt>
    <dgm:pt modelId="{7D2B06BB-D749-F148-A142-BBB47F7C00FF}" type="parTrans" cxnId="{1691F9B6-963B-2A40-9416-CACF627287C0}">
      <dgm:prSet/>
      <dgm:spPr/>
      <dgm:t>
        <a:bodyPr/>
        <a:lstStyle/>
        <a:p>
          <a:endParaRPr lang="en-US"/>
        </a:p>
      </dgm:t>
    </dgm:pt>
    <dgm:pt modelId="{6ED32A48-A0CA-244E-B1A1-FB654ADA38E3}" type="sibTrans" cxnId="{1691F9B6-963B-2A40-9416-CACF627287C0}">
      <dgm:prSet/>
      <dgm:spPr/>
      <dgm:t>
        <a:bodyPr/>
        <a:lstStyle/>
        <a:p>
          <a:endParaRPr lang="en-US"/>
        </a:p>
      </dgm:t>
    </dgm:pt>
    <dgm:pt modelId="{DDDB7C81-9DBE-A74D-80FB-0EFB704B61CF}">
      <dgm:prSet phldrT="[Text]"/>
      <dgm:spPr/>
      <dgm:t>
        <a:bodyPr/>
        <a:lstStyle/>
        <a:p>
          <a:r>
            <a:rPr lang="en-US" dirty="0"/>
            <a:t>SCHOOL </a:t>
          </a:r>
        </a:p>
      </dgm:t>
    </dgm:pt>
    <dgm:pt modelId="{8B394B7A-8ACA-4C47-9D1A-384973285887}" type="parTrans" cxnId="{39C37A1B-A852-1442-A57B-2CB2A691A0AA}">
      <dgm:prSet/>
      <dgm:spPr/>
      <dgm:t>
        <a:bodyPr/>
        <a:lstStyle/>
        <a:p>
          <a:endParaRPr lang="en-US"/>
        </a:p>
      </dgm:t>
    </dgm:pt>
    <dgm:pt modelId="{D3936D46-F0E4-7148-AD8B-0E04BD1277A8}" type="sibTrans" cxnId="{39C37A1B-A852-1442-A57B-2CB2A691A0AA}">
      <dgm:prSet/>
      <dgm:spPr/>
      <dgm:t>
        <a:bodyPr/>
        <a:lstStyle/>
        <a:p>
          <a:endParaRPr lang="en-US"/>
        </a:p>
      </dgm:t>
    </dgm:pt>
    <dgm:pt modelId="{66566BFA-6BB0-F74D-BC23-F124BCC550A4}">
      <dgm:prSet phldrT="[Text]" custT="1"/>
      <dgm:spPr/>
      <dgm:t>
        <a:bodyPr/>
        <a:lstStyle/>
        <a:p>
          <a:r>
            <a:rPr lang="en-US" sz="900" i="1" dirty="0"/>
            <a:t>*Involve the entire school community (principals, teachers, parents and students) in creating a safe environment</a:t>
          </a:r>
        </a:p>
      </dgm:t>
    </dgm:pt>
    <dgm:pt modelId="{4C54311B-5083-894B-BF33-0773DE69DC37}" type="parTrans" cxnId="{0FFE0CF8-8E9B-814E-81C5-5A477E80D93D}">
      <dgm:prSet/>
      <dgm:spPr/>
      <dgm:t>
        <a:bodyPr/>
        <a:lstStyle/>
        <a:p>
          <a:endParaRPr lang="en-US"/>
        </a:p>
      </dgm:t>
    </dgm:pt>
    <dgm:pt modelId="{DFA8F26A-EE6C-194F-BA3E-95DFB7698181}" type="sibTrans" cxnId="{0FFE0CF8-8E9B-814E-81C5-5A477E80D93D}">
      <dgm:prSet/>
      <dgm:spPr/>
      <dgm:t>
        <a:bodyPr/>
        <a:lstStyle/>
        <a:p>
          <a:endParaRPr lang="en-US"/>
        </a:p>
      </dgm:t>
    </dgm:pt>
    <dgm:pt modelId="{B2DB8855-8C4C-944A-82AE-D76444BBF93E}">
      <dgm:prSet phldrT="[Text]"/>
      <dgm:spPr/>
      <dgm:t>
        <a:bodyPr/>
        <a:lstStyle/>
        <a:p>
          <a:pPr rtl="0"/>
          <a:r>
            <a:rPr lang="en-US" i="1" baseline="0" dirty="0"/>
            <a:t>*Adapt current service delivery models at the primary level to be more responsive</a:t>
          </a:r>
        </a:p>
        <a:p>
          <a:pPr rtl="0"/>
          <a:r>
            <a:rPr lang="en-US" i="1" dirty="0"/>
            <a:t>*Provide integrated, comprehensive services </a:t>
          </a:r>
        </a:p>
        <a:p>
          <a:pPr rtl="0"/>
          <a:r>
            <a:rPr lang="en-US" i="1" dirty="0"/>
            <a:t>*Develop and support a health workforce that can respond to adolescents’ needs with respect (collaborative learning approach)</a:t>
          </a:r>
        </a:p>
        <a:p>
          <a:pPr rtl="0"/>
          <a:r>
            <a:rPr lang="en-US" i="1" dirty="0"/>
            <a:t>*Link with activities in the community and schools for behavioral change</a:t>
          </a:r>
        </a:p>
      </dgm:t>
    </dgm:pt>
    <dgm:pt modelId="{91510BEC-1ACB-E942-82AA-F19934EE460F}" type="parTrans" cxnId="{6A42F36E-229B-E145-BE4B-91EC48CC7C17}">
      <dgm:prSet/>
      <dgm:spPr/>
      <dgm:t>
        <a:bodyPr/>
        <a:lstStyle/>
        <a:p>
          <a:endParaRPr lang="en-US"/>
        </a:p>
      </dgm:t>
    </dgm:pt>
    <dgm:pt modelId="{2F78F550-F0A3-3346-BC9B-7339A4945CDE}" type="sibTrans" cxnId="{6A42F36E-229B-E145-BE4B-91EC48CC7C17}">
      <dgm:prSet/>
      <dgm:spPr/>
      <dgm:t>
        <a:bodyPr/>
        <a:lstStyle/>
        <a:p>
          <a:endParaRPr lang="en-US"/>
        </a:p>
      </dgm:t>
    </dgm:pt>
    <dgm:pt modelId="{0A5B38B2-C816-9F4C-A735-C4E383B8F77C}">
      <dgm:prSet phldrT="[Text]" custT="1"/>
      <dgm:spPr/>
      <dgm:t>
        <a:bodyPr/>
        <a:lstStyle/>
        <a:p>
          <a:r>
            <a:rPr lang="en-US" sz="900" i="1" dirty="0"/>
            <a:t>*Provide teachers with the tools and resources they need to support behavioral change</a:t>
          </a:r>
        </a:p>
        <a:p>
          <a:r>
            <a:rPr lang="en-US" sz="900" i="1" dirty="0"/>
            <a:t>*Promote new approaches to critical thinking and collective work (e.g., Girls Corners)</a:t>
          </a:r>
        </a:p>
        <a:p>
          <a:r>
            <a:rPr lang="en-US" sz="900" i="1" dirty="0"/>
            <a:t>*Strengthen referral systems</a:t>
          </a:r>
        </a:p>
      </dgm:t>
    </dgm:pt>
    <dgm:pt modelId="{100C0C92-2BC2-9B45-858C-EC8A060C09AB}" type="parTrans" cxnId="{F94417B8-CF92-6245-B04C-59DC9672B7AE}">
      <dgm:prSet/>
      <dgm:spPr/>
      <dgm:t>
        <a:bodyPr/>
        <a:lstStyle/>
        <a:p>
          <a:endParaRPr lang="en-US"/>
        </a:p>
      </dgm:t>
    </dgm:pt>
    <dgm:pt modelId="{73F58A53-EB47-B34F-8B69-EF59421C7F76}" type="sibTrans" cxnId="{F94417B8-CF92-6245-B04C-59DC9672B7AE}">
      <dgm:prSet/>
      <dgm:spPr/>
      <dgm:t>
        <a:bodyPr/>
        <a:lstStyle/>
        <a:p>
          <a:endParaRPr lang="en-US"/>
        </a:p>
      </dgm:t>
    </dgm:pt>
    <dgm:pt modelId="{ABC4E88C-6DA4-F44A-BB5E-B9A4CC991960}">
      <dgm:prSet phldrT="[Text]"/>
      <dgm:spPr/>
      <dgm:t>
        <a:bodyPr/>
        <a:lstStyle/>
        <a:p>
          <a:r>
            <a:rPr lang="en-US" dirty="0"/>
            <a:t>HEALTH FACILITY</a:t>
          </a:r>
        </a:p>
      </dgm:t>
    </dgm:pt>
    <dgm:pt modelId="{76B6463A-DAEB-1543-B935-75D43E7F1B11}" type="sibTrans" cxnId="{83C6A959-B8F9-6741-B79E-80D1E71EC658}">
      <dgm:prSet/>
      <dgm:spPr/>
      <dgm:t>
        <a:bodyPr/>
        <a:lstStyle/>
        <a:p>
          <a:endParaRPr lang="en-US"/>
        </a:p>
      </dgm:t>
    </dgm:pt>
    <dgm:pt modelId="{81B15BAB-94C4-AC40-97EC-CFF4039C39DF}" type="parTrans" cxnId="{83C6A959-B8F9-6741-B79E-80D1E71EC658}">
      <dgm:prSet/>
      <dgm:spPr/>
      <dgm:t>
        <a:bodyPr/>
        <a:lstStyle/>
        <a:p>
          <a:endParaRPr lang="en-US"/>
        </a:p>
      </dgm:t>
    </dgm:pt>
    <dgm:pt modelId="{E1D6C846-8641-FB4F-A5D9-BCAA67B0B4C7}" type="pres">
      <dgm:prSet presAssocID="{21AA26E4-00CD-2B44-BF05-4BFB26B847F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9C8198-5170-D040-BCFE-9DF4E01F2B1B}" type="pres">
      <dgm:prSet presAssocID="{3CB2EE2F-EE5B-8A4F-9175-E325DA2BEB34}" presName="parentText1" presStyleLbl="node1" presStyleIdx="0" presStyleCnt="3" custLinFactNeighborX="-10108" custLinFactNeighborY="59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D8B63-CCCF-FC4E-B14E-BEDD8B5FD7D3}" type="pres">
      <dgm:prSet presAssocID="{3CB2EE2F-EE5B-8A4F-9175-E325DA2BEB34}" presName="childText1" presStyleLbl="solidAlignAcc1" presStyleIdx="0" presStyleCnt="3" custScaleX="71283" custScaleY="123400" custLinFactNeighborX="-10906" custLinFactNeighborY="15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83B4C-146E-714F-9659-02039AB78978}" type="pres">
      <dgm:prSet presAssocID="{DDDB7C81-9DBE-A74D-80FB-0EFB704B61C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01492-D292-6E4E-A134-74AE2954CCE8}" type="pres">
      <dgm:prSet presAssocID="{DDDB7C81-9DBE-A74D-80FB-0EFB704B61CF}" presName="childText2" presStyleLbl="solidAlignAcc1" presStyleIdx="1" presStyleCnt="3" custScaleX="85224" custScaleY="193971" custLinFactNeighborX="-4470" custLinFactNeighborY="4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DCA79-1E38-4C4A-B0C1-9EC3939DB596}" type="pres">
      <dgm:prSet presAssocID="{ABC4E88C-6DA4-F44A-BB5E-B9A4CC99196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032E8-FA5F-0E4B-B257-1377273E12FE}" type="pres">
      <dgm:prSet presAssocID="{ABC4E88C-6DA4-F44A-BB5E-B9A4CC991960}" presName="childText3" presStyleLbl="solidAlignAcc1" presStyleIdx="2" presStyleCnt="3" custScaleX="93477" custScaleY="198353" custLinFactNeighborX="-4420" custLinFactNeighborY="5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E79632-DD46-4B8E-A116-0339CEB3F5BF}" type="presOf" srcId="{66566BFA-6BB0-F74D-BC23-F124BCC550A4}" destId="{3C601492-D292-6E4E-A134-74AE2954CCE8}" srcOrd="0" destOrd="0" presId="urn:microsoft.com/office/officeart/2009/3/layout/IncreasingArrowsProcess"/>
    <dgm:cxn modelId="{1691F9B6-963B-2A40-9416-CACF627287C0}" srcId="{3CB2EE2F-EE5B-8A4F-9175-E325DA2BEB34}" destId="{F8251443-0741-9A40-9B91-999FFC505388}" srcOrd="0" destOrd="0" parTransId="{7D2B06BB-D749-F148-A142-BBB47F7C00FF}" sibTransId="{6ED32A48-A0CA-244E-B1A1-FB654ADA38E3}"/>
    <dgm:cxn modelId="{0FFE0CF8-8E9B-814E-81C5-5A477E80D93D}" srcId="{DDDB7C81-9DBE-A74D-80FB-0EFB704B61CF}" destId="{66566BFA-6BB0-F74D-BC23-F124BCC550A4}" srcOrd="0" destOrd="0" parTransId="{4C54311B-5083-894B-BF33-0773DE69DC37}" sibTransId="{DFA8F26A-EE6C-194F-BA3E-95DFB7698181}"/>
    <dgm:cxn modelId="{4FF005A2-1514-474C-BFE8-779C3F85972A}" type="presOf" srcId="{21AA26E4-00CD-2B44-BF05-4BFB26B847FF}" destId="{E1D6C846-8641-FB4F-A5D9-BCAA67B0B4C7}" srcOrd="0" destOrd="0" presId="urn:microsoft.com/office/officeart/2009/3/layout/IncreasingArrowsProcess"/>
    <dgm:cxn modelId="{498710FF-1AE7-4D8C-B205-2AF527BFFE94}" type="presOf" srcId="{DDDB7C81-9DBE-A74D-80FB-0EFB704B61CF}" destId="{B3E83B4C-146E-714F-9659-02039AB78978}" srcOrd="0" destOrd="0" presId="urn:microsoft.com/office/officeart/2009/3/layout/IncreasingArrowsProcess"/>
    <dgm:cxn modelId="{E2BC4C0C-4A93-4843-8334-AB5C9E9873C4}" srcId="{21AA26E4-00CD-2B44-BF05-4BFB26B847FF}" destId="{3CB2EE2F-EE5B-8A4F-9175-E325DA2BEB34}" srcOrd="0" destOrd="0" parTransId="{AF5D2D23-72E4-2B4E-8948-99B308069E80}" sibTransId="{E63D5D7F-B404-664A-9719-DB6A9985AABF}"/>
    <dgm:cxn modelId="{F94417B8-CF92-6245-B04C-59DC9672B7AE}" srcId="{DDDB7C81-9DBE-A74D-80FB-0EFB704B61CF}" destId="{0A5B38B2-C816-9F4C-A735-C4E383B8F77C}" srcOrd="1" destOrd="0" parTransId="{100C0C92-2BC2-9B45-858C-EC8A060C09AB}" sibTransId="{73F58A53-EB47-B34F-8B69-EF59421C7F76}"/>
    <dgm:cxn modelId="{83C6A959-B8F9-6741-B79E-80D1E71EC658}" srcId="{21AA26E4-00CD-2B44-BF05-4BFB26B847FF}" destId="{ABC4E88C-6DA4-F44A-BB5E-B9A4CC991960}" srcOrd="2" destOrd="0" parTransId="{81B15BAB-94C4-AC40-97EC-CFF4039C39DF}" sibTransId="{76B6463A-DAEB-1543-B935-75D43E7F1B11}"/>
    <dgm:cxn modelId="{B4BAA2D7-F8DB-41DA-8CED-4AC052D7CF9B}" type="presOf" srcId="{ABC4E88C-6DA4-F44A-BB5E-B9A4CC991960}" destId="{B7BDCA79-1E38-4C4A-B0C1-9EC3939DB596}" srcOrd="0" destOrd="0" presId="urn:microsoft.com/office/officeart/2009/3/layout/IncreasingArrowsProcess"/>
    <dgm:cxn modelId="{521DCD6E-5A99-40EE-96F2-7A2EE1D07327}" type="presOf" srcId="{0A5B38B2-C816-9F4C-A735-C4E383B8F77C}" destId="{3C601492-D292-6E4E-A134-74AE2954CCE8}" srcOrd="0" destOrd="1" presId="urn:microsoft.com/office/officeart/2009/3/layout/IncreasingArrowsProcess"/>
    <dgm:cxn modelId="{39C37A1B-A852-1442-A57B-2CB2A691A0AA}" srcId="{21AA26E4-00CD-2B44-BF05-4BFB26B847FF}" destId="{DDDB7C81-9DBE-A74D-80FB-0EFB704B61CF}" srcOrd="1" destOrd="0" parTransId="{8B394B7A-8ACA-4C47-9D1A-384973285887}" sibTransId="{D3936D46-F0E4-7148-AD8B-0E04BD1277A8}"/>
    <dgm:cxn modelId="{50A6A114-036A-43BA-A9F1-FC77FFF75372}" type="presOf" srcId="{3CB2EE2F-EE5B-8A4F-9175-E325DA2BEB34}" destId="{C99C8198-5170-D040-BCFE-9DF4E01F2B1B}" srcOrd="0" destOrd="0" presId="urn:microsoft.com/office/officeart/2009/3/layout/IncreasingArrowsProcess"/>
    <dgm:cxn modelId="{B89A097B-5681-4F0B-92C5-D1CC9567D246}" type="presOf" srcId="{F8251443-0741-9A40-9B91-999FFC505388}" destId="{64ED8B63-CCCF-FC4E-B14E-BEDD8B5FD7D3}" srcOrd="0" destOrd="0" presId="urn:microsoft.com/office/officeart/2009/3/layout/IncreasingArrowsProcess"/>
    <dgm:cxn modelId="{6A42F36E-229B-E145-BE4B-91EC48CC7C17}" srcId="{ABC4E88C-6DA4-F44A-BB5E-B9A4CC991960}" destId="{B2DB8855-8C4C-944A-82AE-D76444BBF93E}" srcOrd="0" destOrd="0" parTransId="{91510BEC-1ACB-E942-82AA-F19934EE460F}" sibTransId="{2F78F550-F0A3-3346-BC9B-7339A4945CDE}"/>
    <dgm:cxn modelId="{62783AF5-2DCD-4EB2-8717-85DC7E1C842D}" type="presOf" srcId="{B2DB8855-8C4C-944A-82AE-D76444BBF93E}" destId="{423032E8-FA5F-0E4B-B257-1377273E12FE}" srcOrd="0" destOrd="0" presId="urn:microsoft.com/office/officeart/2009/3/layout/IncreasingArrowsProcess"/>
    <dgm:cxn modelId="{2D61F859-8B9B-4041-A346-19FAFA02DCEA}" type="presParOf" srcId="{E1D6C846-8641-FB4F-A5D9-BCAA67B0B4C7}" destId="{C99C8198-5170-D040-BCFE-9DF4E01F2B1B}" srcOrd="0" destOrd="0" presId="urn:microsoft.com/office/officeart/2009/3/layout/IncreasingArrowsProcess"/>
    <dgm:cxn modelId="{23DAD204-CCD6-4295-ADF9-C593B25B39C7}" type="presParOf" srcId="{E1D6C846-8641-FB4F-A5D9-BCAA67B0B4C7}" destId="{64ED8B63-CCCF-FC4E-B14E-BEDD8B5FD7D3}" srcOrd="1" destOrd="0" presId="urn:microsoft.com/office/officeart/2009/3/layout/IncreasingArrowsProcess"/>
    <dgm:cxn modelId="{017C272B-4814-438B-9A0D-389BBB42A2B3}" type="presParOf" srcId="{E1D6C846-8641-FB4F-A5D9-BCAA67B0B4C7}" destId="{B3E83B4C-146E-714F-9659-02039AB78978}" srcOrd="2" destOrd="0" presId="urn:microsoft.com/office/officeart/2009/3/layout/IncreasingArrowsProcess"/>
    <dgm:cxn modelId="{BBED769E-48F6-45F8-8EED-C4EEEC6581F2}" type="presParOf" srcId="{E1D6C846-8641-FB4F-A5D9-BCAA67B0B4C7}" destId="{3C601492-D292-6E4E-A134-74AE2954CCE8}" srcOrd="3" destOrd="0" presId="urn:microsoft.com/office/officeart/2009/3/layout/IncreasingArrowsProcess"/>
    <dgm:cxn modelId="{81F6E0E0-4873-487F-BE5E-BA455FDA0CD1}" type="presParOf" srcId="{E1D6C846-8641-FB4F-A5D9-BCAA67B0B4C7}" destId="{B7BDCA79-1E38-4C4A-B0C1-9EC3939DB596}" srcOrd="4" destOrd="0" presId="urn:microsoft.com/office/officeart/2009/3/layout/IncreasingArrowsProcess"/>
    <dgm:cxn modelId="{ED7FF6F7-05E2-4793-A162-7EEDC045871E}" type="presParOf" srcId="{E1D6C846-8641-FB4F-A5D9-BCAA67B0B4C7}" destId="{423032E8-FA5F-0E4B-B257-1377273E12F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C8198-5170-D040-BCFE-9DF4E01F2B1B}">
      <dsp:nvSpPr>
        <dsp:cNvPr id="0" name=""/>
        <dsp:cNvSpPr/>
      </dsp:nvSpPr>
      <dsp:spPr>
        <a:xfrm>
          <a:off x="0" y="1553395"/>
          <a:ext cx="4384567" cy="6385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137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COMMUNITY</a:t>
          </a:r>
        </a:p>
      </dsp:txBody>
      <dsp:txXfrm>
        <a:off x="0" y="1713035"/>
        <a:ext cx="4224927" cy="319280"/>
      </dsp:txXfrm>
    </dsp:sp>
    <dsp:sp modelId="{64ED8B63-CCCF-FC4E-B14E-BEDD8B5FD7D3}">
      <dsp:nvSpPr>
        <dsp:cNvPr id="0" name=""/>
        <dsp:cNvSpPr/>
      </dsp:nvSpPr>
      <dsp:spPr>
        <a:xfrm>
          <a:off x="59339" y="2054302"/>
          <a:ext cx="962638" cy="1517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baseline="0" dirty="0"/>
            <a:t>* Engage a critical mass of people across all levels of society in order to create social norm change </a:t>
          </a:r>
          <a:endParaRPr lang="en-US" sz="1100" i="1" kern="1200" dirty="0"/>
        </a:p>
      </dsp:txBody>
      <dsp:txXfrm>
        <a:off x="59339" y="2054302"/>
        <a:ext cx="962638" cy="1517945"/>
      </dsp:txXfrm>
    </dsp:sp>
    <dsp:sp modelId="{B3E83B4C-146E-714F-9659-02039AB78978}">
      <dsp:nvSpPr>
        <dsp:cNvPr id="0" name=""/>
        <dsp:cNvSpPr/>
      </dsp:nvSpPr>
      <dsp:spPr>
        <a:xfrm>
          <a:off x="1363162" y="1728273"/>
          <a:ext cx="3034120" cy="6385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137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SCHOOL </a:t>
          </a:r>
        </a:p>
      </dsp:txBody>
      <dsp:txXfrm>
        <a:off x="1363162" y="1887913"/>
        <a:ext cx="2874480" cy="319280"/>
      </dsp:txXfrm>
    </dsp:sp>
    <dsp:sp modelId="{3C601492-D292-6E4E-A134-74AE2954CCE8}">
      <dsp:nvSpPr>
        <dsp:cNvPr id="0" name=""/>
        <dsp:cNvSpPr/>
      </dsp:nvSpPr>
      <dsp:spPr>
        <a:xfrm>
          <a:off x="1402568" y="2244700"/>
          <a:ext cx="1150904" cy="23860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/>
            <a:t>*Involve the entire school community (principals, teachers, parents and students) in creating a safe environment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/>
            <a:t>*Provide teachers with the tools and resources they need to support behavioral change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/>
            <a:t>*Promote new approaches to critical thinking and collective work (e.g., Girls Corners)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/>
            <a:t>*Strengthen referral systems</a:t>
          </a:r>
        </a:p>
      </dsp:txBody>
      <dsp:txXfrm>
        <a:off x="1402568" y="2244700"/>
        <a:ext cx="1150904" cy="2386040"/>
      </dsp:txXfrm>
    </dsp:sp>
    <dsp:sp modelId="{B7BDCA79-1E38-4C4A-B0C1-9EC3939DB596}">
      <dsp:nvSpPr>
        <dsp:cNvPr id="0" name=""/>
        <dsp:cNvSpPr/>
      </dsp:nvSpPr>
      <dsp:spPr>
        <a:xfrm>
          <a:off x="2713608" y="1941126"/>
          <a:ext cx="1683673" cy="6385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137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HEALTH FACILITY</a:t>
          </a:r>
        </a:p>
      </dsp:txBody>
      <dsp:txXfrm>
        <a:off x="2713608" y="2100766"/>
        <a:ext cx="1524033" cy="319280"/>
      </dsp:txXfrm>
    </dsp:sp>
    <dsp:sp modelId="{423032E8-FA5F-0E4B-B257-1377273E12FE}">
      <dsp:nvSpPr>
        <dsp:cNvPr id="0" name=""/>
        <dsp:cNvSpPr/>
      </dsp:nvSpPr>
      <dsp:spPr>
        <a:xfrm>
          <a:off x="2697963" y="2492014"/>
          <a:ext cx="1262357" cy="2404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baseline="0" dirty="0"/>
            <a:t>*Adapt current service delivery models at the primary level to be more responsive</a:t>
          </a:r>
        </a:p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/>
            <a:t>*Provide integrated, comprehensive services </a:t>
          </a:r>
        </a:p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/>
            <a:t>*Develop and support a health workforce that can respond to adolescents’ needs with respect (collaborative learning approach)</a:t>
          </a:r>
        </a:p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/>
            <a:t>*Link with activities in the community and schools for behavioral change</a:t>
          </a:r>
        </a:p>
      </dsp:txBody>
      <dsp:txXfrm>
        <a:off x="2697963" y="2492014"/>
        <a:ext cx="1262357" cy="2404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4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2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1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F2579-E084-4BE5-B155-114E7DEDDB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5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02187-2147-454C-9F42-798350526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6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2780-2F2E-48DC-A524-FED66B6C52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2780-2F2E-48DC-A524-FED66B6C52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2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2780-2F2E-48DC-A524-FED66B6C52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38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2780-2F2E-48DC-A524-FED66B6C52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7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732398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556790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776871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838656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198770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EF0D-FFC8-47EB-8079-8F3F70D2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062896" y="3732397"/>
            <a:ext cx="6605448" cy="864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1062896" y="1556794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4" y="1776871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4" y="3838660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4" y="4198774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5"/>
            <a:ext cx="1954264" cy="10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260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33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100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518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7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54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802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675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93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513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s Full P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576006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1" y="6552003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UNESCO EDUCATION SECTOR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1932" y="6552003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t>‹#›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7" y="256040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724" y="1152003"/>
            <a:ext cx="8718552" cy="5190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pic>
        <p:nvPicPr>
          <p:cNvPr id="20" name="Picture 19" descr="UNESCO_Dome_Black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7"/>
            <a:ext cx="599580" cy="462039"/>
          </a:xfrm>
          <a:prstGeom prst="rect">
            <a:avLst/>
          </a:prstGeom>
        </p:spPr>
      </p:pic>
      <p:pic>
        <p:nvPicPr>
          <p:cNvPr id="21" name="Picture 20" descr="Education2030_Symbol_EN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3" y="52320"/>
            <a:ext cx="836202" cy="46037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" y="576000"/>
            <a:ext cx="9143999" cy="576000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756001" y="688921"/>
            <a:ext cx="8086249" cy="28813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63258" y="6552005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4625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52000" y="0"/>
            <a:ext cx="7092000" cy="2016000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2052000" y="0"/>
            <a:ext cx="70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0" y="1368000"/>
            <a:ext cx="2052000" cy="648000"/>
          </a:xfrm>
          <a:prstGeom prst="rect">
            <a:avLst/>
          </a:prstGeom>
          <a:solidFill>
            <a:srgbClr val="0077D4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02327" y="647569"/>
            <a:ext cx="6379467" cy="6541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400" kern="120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665930" y="224031"/>
            <a:ext cx="5760000" cy="107764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r>
              <a:rPr lang="en-GB" dirty="0"/>
              <a:t>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5930" y="1464433"/>
            <a:ext cx="5760000" cy="5220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1316" y="1505703"/>
            <a:ext cx="1572684" cy="4807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>
                <a:solidFill>
                  <a:srgbClr val="0077D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Date </a:t>
            </a:r>
          </a:p>
          <a:p>
            <a:pPr lvl="0"/>
            <a:r>
              <a:rPr lang="en-GB" dirty="0"/>
              <a:t>and Author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552003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UNESCO EDUCATION SECTOR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016000"/>
            <a:ext cx="9151894" cy="4536000"/>
          </a:xfrm>
          <a:custGeom>
            <a:avLst/>
            <a:gdLst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44000 w 9144000"/>
              <a:gd name="connsiteY2" fmla="*/ 4536000 h 4536000"/>
              <a:gd name="connsiteX3" fmla="*/ 0 w 9144000"/>
              <a:gd name="connsiteY3" fmla="*/ 4536000 h 4536000"/>
              <a:gd name="connsiteX4" fmla="*/ 0 w 9144000"/>
              <a:gd name="connsiteY4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44000 w 9144000"/>
              <a:gd name="connsiteY2" fmla="*/ 4536000 h 4536000"/>
              <a:gd name="connsiteX3" fmla="*/ 7371800 w 9144000"/>
              <a:gd name="connsiteY3" fmla="*/ 4527096 h 4536000"/>
              <a:gd name="connsiteX4" fmla="*/ 0 w 9144000"/>
              <a:gd name="connsiteY4" fmla="*/ 4536000 h 4536000"/>
              <a:gd name="connsiteX5" fmla="*/ 0 w 9144000"/>
              <a:gd name="connsiteY5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44000 w 9144000"/>
              <a:gd name="connsiteY2" fmla="*/ 4536000 h 4536000"/>
              <a:gd name="connsiteX3" fmla="*/ 7454629 w 9144000"/>
              <a:gd name="connsiteY3" fmla="*/ 4527096 h 4536000"/>
              <a:gd name="connsiteX4" fmla="*/ 0 w 9144000"/>
              <a:gd name="connsiteY4" fmla="*/ 4536000 h 4536000"/>
              <a:gd name="connsiteX5" fmla="*/ 0 w 9144000"/>
              <a:gd name="connsiteY5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9144000 w 9144000"/>
              <a:gd name="connsiteY3" fmla="*/ 4536000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45958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23250 h 4536000"/>
              <a:gd name="connsiteX3" fmla="*/ 7452903 w 9151894"/>
              <a:gd name="connsiteY3" fmla="*/ 4030083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23250 h 4536000"/>
              <a:gd name="connsiteX3" fmla="*/ 7452903 w 9151894"/>
              <a:gd name="connsiteY3" fmla="*/ 4045958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  <a:gd name="connsiteX0" fmla="*/ 0 w 9148834"/>
              <a:gd name="connsiteY0" fmla="*/ 0 h 4536000"/>
              <a:gd name="connsiteX1" fmla="*/ 9144000 w 9148834"/>
              <a:gd name="connsiteY1" fmla="*/ 0 h 4536000"/>
              <a:gd name="connsiteX2" fmla="*/ 9148348 w 9148834"/>
              <a:gd name="connsiteY2" fmla="*/ 4055000 h 4536000"/>
              <a:gd name="connsiteX3" fmla="*/ 7452903 w 9148834"/>
              <a:gd name="connsiteY3" fmla="*/ 4045958 h 4536000"/>
              <a:gd name="connsiteX4" fmla="*/ 7454629 w 9148834"/>
              <a:gd name="connsiteY4" fmla="*/ 4527096 h 4536000"/>
              <a:gd name="connsiteX5" fmla="*/ 0 w 9148834"/>
              <a:gd name="connsiteY5" fmla="*/ 4536000 h 4536000"/>
              <a:gd name="connsiteX6" fmla="*/ 0 w 9148834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39125 h 4536000"/>
              <a:gd name="connsiteX3" fmla="*/ 7452903 w 9151894"/>
              <a:gd name="connsiteY3" fmla="*/ 4045958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42300 h 4536000"/>
              <a:gd name="connsiteX3" fmla="*/ 7452903 w 9151894"/>
              <a:gd name="connsiteY3" fmla="*/ 4045958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  <a:gd name="connsiteX0" fmla="*/ 0 w 9170727"/>
              <a:gd name="connsiteY0" fmla="*/ 0 h 4536000"/>
              <a:gd name="connsiteX1" fmla="*/ 9144000 w 9170727"/>
              <a:gd name="connsiteY1" fmla="*/ 0 h 4536000"/>
              <a:gd name="connsiteX2" fmla="*/ 9170573 w 9170727"/>
              <a:gd name="connsiteY2" fmla="*/ 4045475 h 4536000"/>
              <a:gd name="connsiteX3" fmla="*/ 7452903 w 9170727"/>
              <a:gd name="connsiteY3" fmla="*/ 4045958 h 4536000"/>
              <a:gd name="connsiteX4" fmla="*/ 7454629 w 9170727"/>
              <a:gd name="connsiteY4" fmla="*/ 4527096 h 4536000"/>
              <a:gd name="connsiteX5" fmla="*/ 0 w 9170727"/>
              <a:gd name="connsiteY5" fmla="*/ 4536000 h 4536000"/>
              <a:gd name="connsiteX6" fmla="*/ 0 w 9170727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48650 h 4536000"/>
              <a:gd name="connsiteX3" fmla="*/ 7452903 w 9151894"/>
              <a:gd name="connsiteY3" fmla="*/ 4045958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1894" h="4536000">
                <a:moveTo>
                  <a:pt x="0" y="0"/>
                </a:moveTo>
                <a:lnTo>
                  <a:pt x="9144000" y="0"/>
                </a:lnTo>
                <a:cubicBezTo>
                  <a:pt x="9142274" y="1341083"/>
                  <a:pt x="9154111" y="2037025"/>
                  <a:pt x="9151523" y="4048650"/>
                </a:cubicBezTo>
                <a:cubicBezTo>
                  <a:pt x="9150074" y="4054467"/>
                  <a:pt x="7452486" y="4044055"/>
                  <a:pt x="7452903" y="4045958"/>
                </a:cubicBezTo>
                <a:cubicBezTo>
                  <a:pt x="7453320" y="4047861"/>
                  <a:pt x="7454054" y="4366717"/>
                  <a:pt x="7454629" y="4527096"/>
                </a:cubicBezTo>
                <a:lnTo>
                  <a:pt x="0" y="4536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063258" y="6552005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452000" y="6093259"/>
            <a:ext cx="1692000" cy="756000"/>
            <a:chOff x="7452000" y="6108700"/>
            <a:chExt cx="1692000" cy="756000"/>
          </a:xfrm>
        </p:grpSpPr>
        <p:sp>
          <p:nvSpPr>
            <p:cNvPr id="14" name="Rectangle 13"/>
            <p:cNvSpPr/>
            <p:nvPr/>
          </p:nvSpPr>
          <p:spPr>
            <a:xfrm>
              <a:off x="7452000" y="6108700"/>
              <a:ext cx="1692000" cy="7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Picture 19" descr="Education2030_Symbol_EN_RG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150" y="6115392"/>
              <a:ext cx="1320800" cy="72717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8" b="591"/>
          <a:stretch/>
        </p:blipFill>
        <p:spPr>
          <a:xfrm>
            <a:off x="397101" y="151200"/>
            <a:ext cx="1101600" cy="10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389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732397"/>
            <a:ext cx="6605448" cy="864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556794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4" y="1776871"/>
            <a:ext cx="5933771" cy="17354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4" y="3838660"/>
            <a:ext cx="5933771" cy="360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4" y="4198774"/>
            <a:ext cx="5933771" cy="28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5"/>
            <a:ext cx="1954264" cy="10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79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33780"/>
            <a:ext cx="2133600" cy="365125"/>
          </a:xfrm>
          <a:prstGeom prst="rect">
            <a:avLst/>
          </a:prstGeom>
        </p:spPr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9999" y="1826539"/>
            <a:ext cx="3960000" cy="4201724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500" baseline="0"/>
            </a:lvl3pPr>
            <a:lvl4pPr marL="274241" indent="-137120">
              <a:spcBef>
                <a:spcPts val="0"/>
              </a:spcBef>
              <a:buFont typeface="Lucida Grande"/>
              <a:buChar char="&gt;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457046" indent="-137120">
              <a:buFont typeface="Lucida Grande"/>
              <a:buChar char="-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2767" y="5631745"/>
            <a:ext cx="3961234" cy="548216"/>
          </a:xfrm>
        </p:spPr>
        <p:txBody>
          <a:bodyPr lIns="0" tIns="0" anchor="t" anchorCtr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buNone/>
              <a:defRPr sz="600" b="0" i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46" indent="0">
              <a:buNone/>
              <a:defRPr sz="2000" b="1"/>
            </a:lvl2pPr>
            <a:lvl3pPr marL="914108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14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642766" y="1354620"/>
            <a:ext cx="3960000" cy="40866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046" indent="0">
              <a:buNone/>
              <a:defRPr sz="2800"/>
            </a:lvl2pPr>
            <a:lvl3pPr marL="914108" indent="0">
              <a:buNone/>
              <a:defRPr sz="2400"/>
            </a:lvl3pPr>
            <a:lvl4pPr marL="1371158" indent="0">
              <a:buNone/>
              <a:defRPr sz="2000"/>
            </a:lvl4pPr>
            <a:lvl5pPr marL="1828214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18" y="539553"/>
            <a:ext cx="3963048" cy="284480"/>
          </a:xfrm>
        </p:spPr>
        <p:txBody>
          <a:bodyPr lIns="0" tIns="0" anchor="t" anchorCtr="0">
            <a:no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</a:defRPr>
            </a:lvl1pPr>
            <a:lvl2pPr marL="457046" indent="0">
              <a:buNone/>
              <a:defRPr sz="2000" b="1"/>
            </a:lvl2pPr>
            <a:lvl3pPr marL="914108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14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40012" y="600000"/>
            <a:ext cx="4023533" cy="58928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6"/>
          </p:nvPr>
        </p:nvSpPr>
        <p:spPr>
          <a:xfrm>
            <a:off x="540012" y="1152000"/>
            <a:ext cx="4023533" cy="576000"/>
          </a:xfrm>
        </p:spPr>
        <p:txBody>
          <a:bodyPr lIns="0" tIns="0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39718" y="798804"/>
            <a:ext cx="3963048" cy="353197"/>
          </a:xfrm>
        </p:spPr>
        <p:txBody>
          <a:bodyPr lIns="0" tIns="0" anchor="t" anchorCtr="0">
            <a:noAutofit/>
          </a:bodyPr>
          <a:lstStyle>
            <a:lvl1pPr marL="0" indent="0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46" indent="0">
              <a:buNone/>
              <a:defRPr sz="2000" b="1"/>
            </a:lvl2pPr>
            <a:lvl3pPr marL="914108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14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017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133F36-0E63-4E06-AB30-D0C2559CB0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9E6B44-2B9A-45AC-95D2-0D15A54DBA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132B-4757-4A6A-A242-E107E969E8CA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2BF51-FEE6-457E-B800-C0321625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EA09-96ED-4EE4-86A5-AA340460A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11198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615AE5-A6F4-4F58-9974-C973E761E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B6FF4D-4E0B-465B-B8E1-63C1A0B8BE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72F0-73FF-459C-9511-65E054C1E3A9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788F-E235-4901-B127-75E00405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9C52-B26F-4BEB-BE67-A1490A43D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32483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:\Backup E\OLD DATA 4-8-2011\Desktop\C3 Logo.png">
            <a:extLst>
              <a:ext uri="{FF2B5EF4-FFF2-40B4-BE49-F238E27FC236}">
                <a16:creationId xmlns:a16="http://schemas.microsoft.com/office/drawing/2014/main" id="{90D4F6B8-0D59-42B7-AC7E-15132655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030913"/>
            <a:ext cx="955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20"/>
            <a:ext cx="6858000" cy="2105367"/>
          </a:xfrm>
        </p:spPr>
        <p:txBody>
          <a:bodyPr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6"/>
            <a:ext cx="6858000" cy="93329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D50C0E-0D86-4F66-8BDA-AA425E78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FA24-BEB5-42F3-AE76-6CCB37504213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5EEFAF-C43F-4609-A9CD-F8EF7AE9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DA62E-8CCE-4721-B631-BBD38DF9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CE9A-FFBC-4C1F-905F-2B3CBB7E2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67465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F99F-ACC5-441F-9EAC-700BFFCBD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A705F1C-44CD-494F-8E98-12B00F4DE0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871D-3F7A-4E5B-8C39-75194E9EBAA8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FF5DB3-497E-4539-90D8-A5FB8D3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4D39-7E9A-4A68-9AFD-4B1AC5869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617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9657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13002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7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2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6F7000-189C-4DE1-88A8-78B4AF743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F1F6D2-CE11-4AEC-9B9D-1E23C7023A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9A7B-6ACF-4587-B89F-EE345E4085DA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0B5B6E-44C5-47CF-84B4-AD77789F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8D4B1-2A54-4509-9D83-4E28FF157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2820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30A141-AE3B-4903-A05B-0788CCF1E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0A5E-3203-471C-8EBD-2C26CAA4D5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8F0-E5C7-4BD5-AF48-C06ED8329079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5B7E03-A713-4FE4-8871-CBC70143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14D4-C232-4F33-9526-AA032A589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5230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020B08-0754-48D3-808B-40718E3E4F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B1FD7B-B3F6-4FCE-9F6C-37C78DCB42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6B22-480C-4C15-832B-50873BD01EB5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62E3DF-EBCA-4F68-8D0E-34628BCD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62A3-693D-4706-964F-AA7424078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1233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88EE-FC62-4641-A90C-F5CE37984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E405DD7-7AA9-4103-ABAD-2BFD9884D37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4129-E757-41C2-8133-122BEF921A68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389785-FFD2-447A-923A-A287A36D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C678-1C15-4474-9400-2D9FF4822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43820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4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7EAAB-F1CB-4C36-93A3-E447181A6C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4FE236-E2AD-461F-8541-6A8A65DF22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A313-4037-484C-A1E5-7DD63C203C5A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758A19-551A-4AD7-A0DF-A58D3B6A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1FAC-A0F6-41D2-A290-E2A2183C4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0059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A8AFB9-9506-418C-B85E-A567EE120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1D0A3B-5E74-42BF-B5C3-59FB56CE69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E4B6-E84E-4044-8C3E-ED0EE90B6711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5A23-5AFB-4225-8541-BA2D86D4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C3F1-5229-4283-9A35-B20610465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8783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6"/>
            <a:ext cx="1371600" cy="502168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6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069CEC-1CE3-45C7-BCE5-71665E5C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7C74AD-4ABA-4CAB-93BD-8D4E3C1681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37B8-9620-41A3-A5CD-C72B3E274A97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5D6B-6E8F-481F-8A43-F8EBFA18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EFEE-DA44-4C37-BFC0-5529F6299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68082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76200"/>
            <a:ext cx="8001000" cy="670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796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91A8EF-F68A-4A81-8304-916774B9A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2471B8-728D-4E9B-B557-2CBC6B9BAA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9227-4C79-4E1A-AC1C-8136EE391079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8AE79-716B-4364-9527-B9FBA665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BB91-AB84-4F5C-B59A-81B37584E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57976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7FC60D-1C07-4A5E-88A0-EBD2593EE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F28EE0-33DC-4947-BDBA-2E44504AD4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1A15-4B1F-4C7D-98DC-A59CD7847186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06C0-DC20-45A5-95EA-E0EBA99F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9CA6-D4DD-4A4C-A7DA-2D892951B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26300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:\Backup E\OLD DATA 4-8-2011\Desktop\C3 Logo.png">
            <a:extLst>
              <a:ext uri="{FF2B5EF4-FFF2-40B4-BE49-F238E27FC236}">
                <a16:creationId xmlns:a16="http://schemas.microsoft.com/office/drawing/2014/main" id="{B26AB16A-B029-425D-987E-E19CC6A6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030913"/>
            <a:ext cx="955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20"/>
            <a:ext cx="6858000" cy="2105367"/>
          </a:xfrm>
        </p:spPr>
        <p:txBody>
          <a:bodyPr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6"/>
            <a:ext cx="6858000" cy="93329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C76B8E-DA61-4E28-9C7D-FBA7D31B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B821-97B2-41E7-A2E4-ECADD7B1D30C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B8907-8A6D-4275-B472-08889077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D811B0-C58F-443D-B552-66AD89F5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12F5-83AE-4375-989A-7EBED548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92821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EE848-40F2-4C83-8BC5-3A50CD690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F1B0917-2A41-469A-BF3E-EB0AFA90AE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5EDD-5D02-4973-8AA3-E53370838A3E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FA8090-7C3D-44AD-ADB6-8763ABBC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F085-FF3A-4D16-A9F8-F12B50B98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33322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9657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13002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7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2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5758B8-E524-49D6-9072-DE001B013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56B14F-0F5F-41DD-867C-78A0666995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22BE-EEDB-4AEA-9F56-16F6CE3C3397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98CCAC-7FE1-4F96-BC1D-9B3C2723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3A72-557B-422F-9C35-84518158D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6657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3E84F6-6188-4B88-B04F-C85D5B927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D1EB-08E7-4029-86FE-E940437272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EC49-E8F2-4CB4-86EB-F4EF24AA5D18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46E18B-8ED7-4F2D-BE86-CC3228AC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45FF-E214-42A1-A113-17244B5F6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3234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3C615CD-DDCA-46ED-9EED-86062344EE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F2FE38-F52D-4446-8A1C-3369EECA91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7899-5EDE-4A47-878A-5AFB488797B2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C79CAE-F59C-4823-A74E-6D486F98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832F9-8824-4DAF-A4C5-6C817CDF1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57751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48023-CFDC-4515-A22A-1C0C1FD245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38787A-E0E5-4221-B3EF-285AE3CAAC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5F04-1D3D-4FA9-9484-9F80AE01F2CE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58AB2B-9D6F-4B4E-960F-CFE4A3C6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8D51-E1BF-4D41-B2C2-8F485D68B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22730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4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CE376-B091-46D2-B850-6EB60D37B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441B1E0-385B-46DD-BC4E-BF44B54B20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3005-7004-4677-A738-55F5F3FF564B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CA469-4436-43B6-B397-9417EB87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C73C-BCCB-43DE-BBCC-7F6C654B6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63696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2C3148-848C-43C2-ADBE-93D445E61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C961C-4867-4A7F-A14C-1322879893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B182-C8B0-4855-847D-FE8D888ACEE7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BF828-5B9F-4FD2-B44C-DA17C28E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FFF8-0519-46EA-94C4-2B1339CCE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96238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6"/>
            <a:ext cx="1371600" cy="502168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6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37E74C-B351-4B0B-928E-DE4C1A57C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FED169-ED00-4A33-8DB2-2F4C0A5C41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7850-5C77-4500-8B90-80AC08AAB71A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5D6D6-9782-49F2-90C2-65ADB222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AEBB-1BB2-47CE-9F52-71385701F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2988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76200"/>
            <a:ext cx="8001000" cy="670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94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980" y="656245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3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980" y="656245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3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5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7F13D9-457B-49A5-8CD9-11998BF51D6F}"/>
              </a:ext>
            </a:extLst>
          </p:cNvPr>
          <p:cNvSpPr/>
          <p:nvPr/>
        </p:nvSpPr>
        <p:spPr>
          <a:xfrm>
            <a:off x="515938" y="800100"/>
            <a:ext cx="280987" cy="523875"/>
          </a:xfrm>
          <a:prstGeom prst="roundRect">
            <a:avLst/>
          </a:prstGeom>
          <a:solidFill>
            <a:srgbClr val="F5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952F9A-5812-4490-B71D-DC849D27CBF9}"/>
              </a:ext>
            </a:extLst>
          </p:cNvPr>
          <p:cNvSpPr/>
          <p:nvPr/>
        </p:nvSpPr>
        <p:spPr>
          <a:xfrm>
            <a:off x="187325" y="800100"/>
            <a:ext cx="280988" cy="523875"/>
          </a:xfrm>
          <a:prstGeom prst="round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BDE35B54-A420-4298-A0A2-82B5F251125F}"/>
              </a:ext>
            </a:extLst>
          </p:cNvPr>
          <p:cNvSpPr/>
          <p:nvPr/>
        </p:nvSpPr>
        <p:spPr>
          <a:xfrm rot="5400000">
            <a:off x="-191294" y="991394"/>
            <a:ext cx="523875" cy="141288"/>
          </a:xfrm>
          <a:prstGeom prst="round2SameRect">
            <a:avLst>
              <a:gd name="adj1" fmla="val 29167"/>
              <a:gd name="adj2" fmla="val 0"/>
            </a:avLst>
          </a:prstGeom>
          <a:solidFill>
            <a:srgbClr val="B6D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243F-F2E9-4256-B38B-6858BA929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48425"/>
            <a:ext cx="6218238" cy="18097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9970657B-3FAA-43E5-82EE-B43BAE7613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31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20EF0342-B4AA-4A7A-A6B7-FE7FAECB3A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1DD5-BEEB-43A5-ADAD-670C246FB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ECB2581-4560-4050-89AE-79671F1F426C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CF09D-EA79-4DA6-AF79-63E3799B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5"/>
          </a:xfrm>
          <a:prstGeom prst="rect">
            <a:avLst/>
          </a:prstGeom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C7B0B8-8C79-4D27-A530-30E925065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4" name="Picture 4" descr="E:\Backup E\OLD DATA 4-8-2011\Desktop\Nancy\Logos\C3 Logo with Formerly CEDPA India - Ivory Background.jpg">
            <a:extLst>
              <a:ext uri="{FF2B5EF4-FFF2-40B4-BE49-F238E27FC236}">
                <a16:creationId xmlns:a16="http://schemas.microsoft.com/office/drawing/2014/main" id="{AE928CAE-4219-4323-BF36-F3B23DE0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975350"/>
            <a:ext cx="13763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med">
    <p:fade/>
  </p:transition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303213" indent="-303213" algn="l" defTabSz="1217613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303213" algn="l" defTabSz="121761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8816CC-3D6E-48B6-8694-B8E176D127F5}"/>
              </a:ext>
            </a:extLst>
          </p:cNvPr>
          <p:cNvSpPr/>
          <p:nvPr/>
        </p:nvSpPr>
        <p:spPr>
          <a:xfrm>
            <a:off x="515938" y="800100"/>
            <a:ext cx="280987" cy="523875"/>
          </a:xfrm>
          <a:prstGeom prst="roundRect">
            <a:avLst/>
          </a:prstGeom>
          <a:solidFill>
            <a:srgbClr val="F5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160A13-0D50-477F-85DF-1ECE22B5945F}"/>
              </a:ext>
            </a:extLst>
          </p:cNvPr>
          <p:cNvSpPr/>
          <p:nvPr/>
        </p:nvSpPr>
        <p:spPr>
          <a:xfrm>
            <a:off x="187325" y="800100"/>
            <a:ext cx="280988" cy="523875"/>
          </a:xfrm>
          <a:prstGeom prst="round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4C0ABACA-117A-4558-A2E8-85C452FBF898}"/>
              </a:ext>
            </a:extLst>
          </p:cNvPr>
          <p:cNvSpPr/>
          <p:nvPr/>
        </p:nvSpPr>
        <p:spPr>
          <a:xfrm rot="5400000">
            <a:off x="-191294" y="991394"/>
            <a:ext cx="523875" cy="141288"/>
          </a:xfrm>
          <a:prstGeom prst="round2SameRect">
            <a:avLst>
              <a:gd name="adj1" fmla="val 29167"/>
              <a:gd name="adj2" fmla="val 0"/>
            </a:avLst>
          </a:prstGeom>
          <a:solidFill>
            <a:srgbClr val="B6D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2DDD-3017-431D-B7F8-AB34D623B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48425"/>
            <a:ext cx="6218238" cy="18097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89E14365-14EF-409E-BCE2-6E8CE6CD5F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31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9FD88090-A533-4495-9B91-9D658A236D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B10B-9DD3-4018-AA3B-9D984551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3A90C78-CB1A-46AB-8A16-6CE58A536236}" type="datetime1">
              <a:rPr lang="en-US"/>
              <a:pPr>
                <a:defRPr/>
              </a:pPr>
              <a:t>10/3/2019</a:t>
            </a:fld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616CB-FC58-474D-BD72-58E61345E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5"/>
          </a:xfrm>
          <a:prstGeom prst="rect">
            <a:avLst/>
          </a:prstGeom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A542F1-070A-4C79-B889-9CC80D638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4" name="Picture 4" descr="E:\Backup E\OLD DATA 4-8-2011\Desktop\Nancy\Logos\C3 Logo with Formerly CEDPA India - Ivory Background.jpg">
            <a:extLst>
              <a:ext uri="{FF2B5EF4-FFF2-40B4-BE49-F238E27FC236}">
                <a16:creationId xmlns:a16="http://schemas.microsoft.com/office/drawing/2014/main" id="{984281CE-131B-4E97-BF4E-4D8553BD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975350"/>
            <a:ext cx="13763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3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spd="med">
    <p:fade/>
  </p:transition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303213" indent="-303213" algn="l" defTabSz="1217613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303213" algn="l" defTabSz="121761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ndramouliv@wh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lesonsm@who.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CAD7-40D6-4708-9001-18C6FBFB9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9" y="1776871"/>
            <a:ext cx="6336704" cy="1735444"/>
          </a:xfrm>
        </p:spPr>
        <p:txBody>
          <a:bodyPr>
            <a:normAutofit fontScale="90000"/>
          </a:bodyPr>
          <a:lstStyle/>
          <a:p>
            <a:r>
              <a:rPr lang="en-US" dirty="0"/>
              <a:t>WHO’s work on </a:t>
            </a:r>
            <a:br>
              <a:rPr lang="en-US" dirty="0"/>
            </a:br>
            <a:r>
              <a:rPr lang="en-US" dirty="0"/>
              <a:t>comprehensive sexuality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8D98D-CE26-4DA9-9AEE-1A390D8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Venkatraman Chandra-</a:t>
            </a:r>
            <a:r>
              <a:rPr lang="en-US" dirty="0" err="1"/>
              <a:t>Mouli</a:t>
            </a:r>
            <a:r>
              <a:rPr lang="en-US" dirty="0"/>
              <a:t>		Marina </a:t>
            </a:r>
            <a:r>
              <a:rPr lang="en-US" dirty="0" err="1"/>
              <a:t>Plesons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6E5DE-BE25-43A2-BF86-30EA2B4CA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chandramouliv@who.int</a:t>
            </a:r>
            <a:r>
              <a:rPr lang="en-US" dirty="0"/>
              <a:t>		</a:t>
            </a:r>
            <a:r>
              <a:rPr lang="en-US" dirty="0">
                <a:hlinkClick r:id="rId4"/>
              </a:rPr>
              <a:t>plesonsm@who.int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37346-FF1F-4473-8124-80CB3755E4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6672"/>
            <a:ext cx="1763688" cy="648072"/>
          </a:xfrm>
        </p:spPr>
        <p:txBody>
          <a:bodyPr anchor="ctr">
            <a:normAutofit/>
          </a:bodyPr>
          <a:lstStyle/>
          <a:p>
            <a:r>
              <a:rPr lang="en-US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372534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92488" cy="85010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The case of Texas, USA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268760"/>
            <a:ext cx="4495179" cy="5400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GB" sz="3400" b="1" dirty="0"/>
              <a:t>Context:</a:t>
            </a:r>
          </a:p>
          <a:p>
            <a:r>
              <a:rPr lang="en-GB" sz="2600" b="1" dirty="0"/>
              <a:t>State government does not fund sexuality education </a:t>
            </a:r>
          </a:p>
          <a:p>
            <a:r>
              <a:rPr lang="en-GB" sz="2600" b="1" dirty="0"/>
              <a:t>No obligation on schools to conduct sexuality education</a:t>
            </a:r>
          </a:p>
          <a:p>
            <a:pPr marL="0" indent="0">
              <a:buNone/>
            </a:pPr>
            <a:endParaRPr lang="en-GB" sz="3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3400" b="1" dirty="0">
                <a:solidFill>
                  <a:srgbClr val="00B050"/>
                </a:solidFill>
              </a:rPr>
              <a:t>Building community support</a:t>
            </a:r>
          </a:p>
          <a:p>
            <a:r>
              <a:rPr lang="en-GB" sz="2600" b="1" dirty="0">
                <a:solidFill>
                  <a:srgbClr val="00B050"/>
                </a:solidFill>
              </a:rPr>
              <a:t>By advocating with school board members about the link between dropout prevention &amp; teenage pregnancy prevention</a:t>
            </a:r>
            <a:endParaRPr lang="en-US" sz="2600" b="1" dirty="0">
              <a:solidFill>
                <a:srgbClr val="00B050"/>
              </a:solidFill>
            </a:endParaRPr>
          </a:p>
          <a:p>
            <a:r>
              <a:rPr lang="en-GB" sz="2600" b="1" dirty="0">
                <a:solidFill>
                  <a:srgbClr val="00B050"/>
                </a:solidFill>
              </a:rPr>
              <a:t>By working with school board members to appoint supporters of sexuality education in school health advisory councils</a:t>
            </a:r>
            <a:endParaRPr lang="en-US" sz="2600" b="1" dirty="0">
              <a:solidFill>
                <a:srgbClr val="00B050"/>
              </a:solidFill>
            </a:endParaRPr>
          </a:p>
          <a:p>
            <a:r>
              <a:rPr lang="en-GB" sz="2600" b="1" dirty="0">
                <a:solidFill>
                  <a:srgbClr val="00B050"/>
                </a:solidFill>
              </a:rPr>
              <a:t>By training &amp; supporting advisory council members</a:t>
            </a:r>
            <a:endParaRPr lang="en-US" sz="2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3400" b="1" dirty="0">
                <a:solidFill>
                  <a:srgbClr val="C00000"/>
                </a:solidFill>
              </a:rPr>
              <a:t>Dealing with resistance/backlash</a:t>
            </a:r>
          </a:p>
          <a:p>
            <a:pPr marL="0" indent="0">
              <a:buNone/>
            </a:pPr>
            <a:r>
              <a:rPr lang="en-GB" sz="2200" b="1" dirty="0"/>
              <a:t>(from groups of parents often supported from the outside) </a:t>
            </a:r>
          </a:p>
          <a:p>
            <a:r>
              <a:rPr lang="en-GB" sz="2300" b="1" dirty="0">
                <a:solidFill>
                  <a:srgbClr val="C00000"/>
                </a:solidFill>
              </a:rPr>
              <a:t>By lobbying through school advisory council members, relying on trusted relationships that have been </a:t>
            </a:r>
            <a:r>
              <a:rPr lang="en-GB" sz="2300" b="1" u="sng" dirty="0">
                <a:solidFill>
                  <a:srgbClr val="C00000"/>
                </a:solidFill>
              </a:rPr>
              <a:t>built in advance </a:t>
            </a:r>
            <a:endParaRPr lang="en-GB" sz="1200" b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27" y="188640"/>
            <a:ext cx="2952328" cy="41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59745"/>
            <a:ext cx="1913774" cy="23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0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7" y="2164544"/>
            <a:ext cx="2438810" cy="26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31" y="2000250"/>
            <a:ext cx="5439569" cy="27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313BD4-76CB-499D-8583-A33A50D9B237}"/>
              </a:ext>
            </a:extLst>
          </p:cNvPr>
          <p:cNvSpPr txBox="1">
            <a:spLocks/>
          </p:cNvSpPr>
          <p:nvPr/>
        </p:nvSpPr>
        <p:spPr>
          <a:xfrm>
            <a:off x="251520" y="274638"/>
            <a:ext cx="4392488" cy="85010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The case of India</a:t>
            </a:r>
          </a:p>
        </p:txBody>
      </p:sp>
    </p:spTree>
    <p:extLst>
      <p:ext uri="{BB962C8B-B14F-4D97-AF65-F5344CB8AC3E}">
        <p14:creationId xmlns:p14="http://schemas.microsoft.com/office/powerpoint/2010/main" val="8928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ew Clippings0019">
            <a:extLst>
              <a:ext uri="{FF2B5EF4-FFF2-40B4-BE49-F238E27FC236}">
                <a16:creationId xmlns:a16="http://schemas.microsoft.com/office/drawing/2014/main" id="{5F11F70F-91CD-49C8-B448-68686714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15400" cy="382746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EB18D051-52B5-45D1-A67E-A2E8AE36E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43000"/>
            <a:ext cx="3352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Prabhat Khabar (July 28, 2007)</a:t>
            </a:r>
          </a:p>
        </p:txBody>
      </p:sp>
    </p:spTree>
    <p:extLst>
      <p:ext uri="{BB962C8B-B14F-4D97-AF65-F5344CB8AC3E}">
        <p14:creationId xmlns:p14="http://schemas.microsoft.com/office/powerpoint/2010/main" val="88979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ew Clippings0016">
            <a:extLst>
              <a:ext uri="{FF2B5EF4-FFF2-40B4-BE49-F238E27FC236}">
                <a16:creationId xmlns:a16="http://schemas.microsoft.com/office/drawing/2014/main" id="{6F30CD03-E0A8-4D45-9104-4ED3303F6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"/>
            <a:ext cx="5915025" cy="6762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6C2CC6DA-A858-49A2-AE53-5D68C164D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762000"/>
            <a:ext cx="21336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Telegraph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July 30, 2007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EAF7A6B-8271-4710-9DC0-CEB6A70B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0"/>
            <a:ext cx="1905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E752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Government of Jharkhand’s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3E752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Dept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E752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Education and JSACS - clarification and reply against backlash </a:t>
            </a:r>
          </a:p>
        </p:txBody>
      </p:sp>
    </p:spTree>
    <p:extLst>
      <p:ext uri="{BB962C8B-B14F-4D97-AF65-F5344CB8AC3E}">
        <p14:creationId xmlns:p14="http://schemas.microsoft.com/office/powerpoint/2010/main" val="362085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75000"/>
                  </a:prstClr>
                </a:solidFill>
              </a:rPr>
              <a:t>Filename</a:t>
            </a: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4"/>
            <a:ext cx="4265240" cy="21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744416" cy="263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4392488" cy="85010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case of Egypt</a:t>
            </a:r>
          </a:p>
        </p:txBody>
      </p:sp>
      <p:pic>
        <p:nvPicPr>
          <p:cNvPr id="10" name="Picture 2" descr="G:\Back up dated 9 December 2015\7. Presentations\Presentations - 2016\4. April 2016\HIV prevention in adolescent girls\Graham Ogilive - Adolescent girls meeting cartoons\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72341"/>
            <a:ext cx="4525674" cy="30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7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11A4-0632-474D-91CF-BB6E4375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64" y="306275"/>
            <a:ext cx="8229600" cy="982900"/>
          </a:xfrm>
        </p:spPr>
        <p:txBody>
          <a:bodyPr>
            <a:noAutofit/>
          </a:bodyPr>
          <a:lstStyle/>
          <a:p>
            <a:r>
              <a:rPr lang="en-US" sz="3000" dirty="0"/>
              <a:t>5. Supporting implementation research to address challenges in implementation</a:t>
            </a:r>
            <a:endParaRPr lang="en-US" sz="3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364B-E666-411B-8E9D-60C48A9C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744" y="1391453"/>
            <a:ext cx="3610744" cy="4940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With </a:t>
            </a:r>
            <a:r>
              <a:rPr lang="en-US" b="1" dirty="0"/>
              <a:t>UNFPA</a:t>
            </a:r>
            <a:r>
              <a:rPr lang="en-US" dirty="0"/>
              <a:t> on designing &amp; delivering </a:t>
            </a:r>
            <a:r>
              <a:rPr lang="en-US" u="sng" dirty="0"/>
              <a:t>out-of-school CSE</a:t>
            </a:r>
          </a:p>
          <a:p>
            <a:r>
              <a:rPr lang="en-US" dirty="0"/>
              <a:t>Ethiopia, Colombia, Malawi, Iran, Ghana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</a:t>
            </a:r>
            <a:r>
              <a:rPr lang="en-US" b="1" dirty="0"/>
              <a:t>Rutgers &amp; the GEAS </a:t>
            </a:r>
            <a:r>
              <a:rPr lang="en-US" dirty="0"/>
              <a:t>on building </a:t>
            </a:r>
            <a:r>
              <a:rPr lang="en-US" u="sng" dirty="0"/>
              <a:t>capacity &amp; motivation of teachers</a:t>
            </a:r>
          </a:p>
          <a:p>
            <a:r>
              <a:rPr lang="en-US" dirty="0"/>
              <a:t>Indonesia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</a:t>
            </a:r>
            <a:r>
              <a:rPr lang="en-US" b="1" dirty="0"/>
              <a:t>Swiss Tropical &amp; Public Health Institute </a:t>
            </a:r>
            <a:r>
              <a:rPr lang="en-US" dirty="0"/>
              <a:t>on </a:t>
            </a:r>
            <a:r>
              <a:rPr lang="en-US" u="sng" dirty="0"/>
              <a:t>collaborative learning </a:t>
            </a:r>
            <a:r>
              <a:rPr lang="en-US" dirty="0"/>
              <a:t>for teachers</a:t>
            </a:r>
          </a:p>
          <a:p>
            <a:r>
              <a:rPr lang="en-US" dirty="0"/>
              <a:t>Democratic Republic of Congo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46BBF-7F06-4D5B-9BF2-8DDF2A8D8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Filename</a:t>
            </a:r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AC67985-D2C0-4690-A9C2-0AD506A58D8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3718" t="18004" r="14231" b="21510"/>
          <a:stretch/>
        </p:blipFill>
        <p:spPr bwMode="auto">
          <a:xfrm>
            <a:off x="179512" y="1869295"/>
            <a:ext cx="4983832" cy="326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1ACBB-B586-4737-B5A6-CB011FCCFAF5}"/>
              </a:ext>
            </a:extLst>
          </p:cNvPr>
          <p:cNvSpPr txBox="1"/>
          <p:nvPr/>
        </p:nvSpPr>
        <p:spPr>
          <a:xfrm>
            <a:off x="179512" y="5333146"/>
            <a:ext cx="498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 </a:t>
            </a:r>
            <a:r>
              <a:rPr lang="en-GB" sz="1000" dirty="0" err="1"/>
              <a:t>Vanwesenbeeck</a:t>
            </a:r>
            <a:r>
              <a:rPr lang="en-GB" sz="1000" dirty="0"/>
              <a:t> et al. Lessons learned from a decade implementing CSE in resource poor settings: The world starts with me. Sex Education, 2015.  </a:t>
            </a:r>
          </a:p>
        </p:txBody>
      </p:sp>
    </p:spTree>
    <p:extLst>
      <p:ext uri="{BB962C8B-B14F-4D97-AF65-F5344CB8AC3E}">
        <p14:creationId xmlns:p14="http://schemas.microsoft.com/office/powerpoint/2010/main" val="61173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644B-56CE-4B02-9FB3-5419A997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980727"/>
            <a:ext cx="7797552" cy="3312367"/>
          </a:xfrm>
        </p:spPr>
        <p:txBody>
          <a:bodyPr/>
          <a:lstStyle/>
          <a:p>
            <a:r>
              <a:rPr lang="en-US" dirty="0"/>
              <a:t>Developing an effective approach to back lash at the global, regional, national &amp; local levels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DC865-F3CA-4C9F-B870-87EEC2744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Filename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38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75000"/>
                  </a:prstClr>
                </a:solidFill>
              </a:rPr>
              <a:t>Filename</a:t>
            </a: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7" y="1320225"/>
            <a:ext cx="2518497" cy="33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8" y="4857750"/>
            <a:ext cx="3919413" cy="10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40" y="1203977"/>
            <a:ext cx="4892291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03" y="3492912"/>
            <a:ext cx="5108485" cy="19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25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03011-CC58-4A85-B39C-30E993A6A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Filename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5C66D-B269-4997-A4EA-E406BAD8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67226"/>
            <a:ext cx="4738197" cy="5923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44E54-B5ED-489E-B57F-D2BACBC92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52" y="1412776"/>
            <a:ext cx="2624112" cy="34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11A4-0632-474D-91CF-BB6E4375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82900"/>
          </a:xfrm>
        </p:spPr>
        <p:txBody>
          <a:bodyPr>
            <a:noAutofit/>
          </a:bodyPr>
          <a:lstStyle/>
          <a:p>
            <a:r>
              <a:rPr lang="en-US" sz="2600" dirty="0"/>
              <a:t>1. Contributing to the development of the </a:t>
            </a:r>
            <a:r>
              <a:rPr lang="en-US" sz="2600" i="1" dirty="0"/>
              <a:t>Revised International Technical Guidance on Sexuality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364B-E666-411B-8E9D-60C48A9C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2060848"/>
            <a:ext cx="4474840" cy="456937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Includes the </a:t>
            </a:r>
            <a:r>
              <a:rPr lang="en-GB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latest </a:t>
            </a:r>
            <a:r>
              <a:rPr lang="en-US" b="1" dirty="0"/>
              <a:t>evidence &amp; lessons learned</a:t>
            </a:r>
            <a:r>
              <a:rPr lang="en-US" dirty="0"/>
              <a:t> from implementing CSE </a:t>
            </a:r>
            <a:r>
              <a:rPr lang="en-US" dirty="0" err="1"/>
              <a:t>programmes</a:t>
            </a:r>
            <a:r>
              <a:rPr lang="en-US" dirty="0"/>
              <a:t> across diverse education settings. 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1100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Reflects a</a:t>
            </a:r>
            <a:r>
              <a:rPr lang="en-GB" dirty="0"/>
              <a:t> deeper understanding of the </a:t>
            </a:r>
            <a:r>
              <a:rPr lang="en-GB" b="1" dirty="0"/>
              <a:t>relevance of CSE </a:t>
            </a:r>
            <a:r>
              <a:rPr lang="en-GB" dirty="0"/>
              <a:t>to </a:t>
            </a:r>
            <a:r>
              <a:rPr lang="en-US" dirty="0"/>
              <a:t>young people’s healthy development &amp; overall well-being.</a:t>
            </a:r>
          </a:p>
          <a:p>
            <a:endParaRPr lang="en-GB" sz="1300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Enhances and expands the</a:t>
            </a:r>
            <a:r>
              <a:rPr lang="en-GB" b="1" dirty="0">
                <a:latin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en-GB" b="1" dirty="0"/>
              <a:t>ey concepts, topics &amp; learning objectives</a:t>
            </a:r>
            <a:r>
              <a:rPr lang="en-GB" dirty="0"/>
              <a:t>. </a:t>
            </a:r>
          </a:p>
          <a:p>
            <a:endParaRPr lang="en-GB" sz="1300" dirty="0"/>
          </a:p>
          <a:p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Presents sexuality with </a:t>
            </a: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positive approach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300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Reaffirms the position of CSE within a framework of </a:t>
            </a: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human rights &amp; gender equality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46BBF-7F06-4D5B-9BF2-8DDF2A8D8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Filename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9F05B-909C-4EE8-9397-CB8C5638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60680"/>
            <a:ext cx="3181722" cy="44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28800"/>
            <a:ext cx="3960440" cy="418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5ADCBE-2383-4524-833B-34DA304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165"/>
            <a:ext cx="8229600" cy="982900"/>
          </a:xfrm>
        </p:spPr>
        <p:txBody>
          <a:bodyPr>
            <a:noAutofit/>
          </a:bodyPr>
          <a:lstStyle/>
          <a:p>
            <a:r>
              <a:rPr lang="en-US" sz="2600" dirty="0"/>
              <a:t>2. Contributing to the dissemination/application of the</a:t>
            </a:r>
            <a:br>
              <a:rPr lang="en-US" sz="2600" dirty="0"/>
            </a:br>
            <a:r>
              <a:rPr lang="en-US" sz="2600" i="1" dirty="0"/>
              <a:t>Revised International Technical Guidance on Sexuality Education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C49AC-2A8A-490E-97E1-B72D1755B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462" y="1988840"/>
            <a:ext cx="3496691" cy="39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10944"/>
            <a:ext cx="6110436" cy="859894"/>
          </a:xfrm>
        </p:spPr>
        <p:txBody>
          <a:bodyPr>
            <a:normAutofit/>
          </a:bodyPr>
          <a:lstStyle/>
          <a:p>
            <a:r>
              <a:rPr lang="en-GB" sz="2100" dirty="0"/>
              <a:t>Sexuality education: The reality on </a:t>
            </a:r>
            <a:r>
              <a:rPr lang="en-GB" sz="2100"/>
              <a:t>the ground 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946" y="1912630"/>
            <a:ext cx="3672408" cy="3834426"/>
          </a:xfrm>
        </p:spPr>
        <p:txBody>
          <a:bodyPr>
            <a:noAutofit/>
          </a:bodyPr>
          <a:lstStyle/>
          <a:p>
            <a:endParaRPr lang="en-GB" sz="1800" dirty="0"/>
          </a:p>
          <a:p>
            <a:r>
              <a:rPr lang="en-GB" sz="1800" b="1" dirty="0">
                <a:solidFill>
                  <a:srgbClr val="A50021"/>
                </a:solidFill>
              </a:rPr>
              <a:t>Weak content: </a:t>
            </a:r>
          </a:p>
          <a:p>
            <a:pPr marL="0" indent="0">
              <a:buNone/>
            </a:pPr>
            <a:r>
              <a:rPr lang="en-GB" sz="1500" b="1" dirty="0"/>
              <a:t>Inadequate information about contraception </a:t>
            </a:r>
          </a:p>
          <a:p>
            <a:pPr marL="0" indent="0">
              <a:buNone/>
            </a:pPr>
            <a:r>
              <a:rPr lang="en-GB" sz="1500" b="1" dirty="0"/>
              <a:t>Key aspects of sex, reproduction &amp; sexual health were missing </a:t>
            </a:r>
          </a:p>
          <a:p>
            <a:pPr marL="0" indent="0">
              <a:buNone/>
            </a:pPr>
            <a:endParaRPr lang="en-GB" sz="1050" dirty="0"/>
          </a:p>
          <a:p>
            <a:r>
              <a:rPr lang="en-GB" sz="1800" b="1" dirty="0">
                <a:solidFill>
                  <a:srgbClr val="A50021"/>
                </a:solidFill>
              </a:rPr>
              <a:t>Weak delivery: </a:t>
            </a:r>
          </a:p>
          <a:p>
            <a:pPr marL="0" indent="0">
              <a:buNone/>
            </a:pPr>
            <a:r>
              <a:rPr lang="en-GB" sz="1500" b="1" dirty="0"/>
              <a:t>Some teachers lacked the needed skills</a:t>
            </a:r>
          </a:p>
          <a:p>
            <a:pPr marL="0" indent="0">
              <a:buNone/>
            </a:pPr>
            <a:r>
              <a:rPr lang="en-GB" sz="1500" b="1" dirty="0"/>
              <a:t>Most did not want to deal with sensitive matters </a:t>
            </a:r>
          </a:p>
        </p:txBody>
      </p:sp>
      <p:pic>
        <p:nvPicPr>
          <p:cNvPr id="4" name="Picture 2" descr="D:\IndiaClassroom-621x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63" y="2032397"/>
            <a:ext cx="2538282" cy="20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8764" y="4131078"/>
            <a:ext cx="2538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Calibri"/>
              </a:rPr>
              <a:t>Sources:</a:t>
            </a:r>
          </a:p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1. UNESCO, UNFPA. Sexuality education: A ten-country review of school curricula in East and Southern Africa. UNESCO, Paris. 2012. </a:t>
            </a:r>
            <a:endParaRPr lang="en-GB" sz="750" dirty="0">
              <a:solidFill>
                <a:prstClr val="black"/>
              </a:solidFill>
              <a:latin typeface="Calibri"/>
            </a:endParaRPr>
          </a:p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750" dirty="0" err="1">
                <a:solidFill>
                  <a:prstClr val="black"/>
                </a:solidFill>
                <a:latin typeface="Calibri"/>
              </a:rPr>
              <a:t>Pokharel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S, </a:t>
            </a:r>
            <a:r>
              <a:rPr lang="en-US" sz="750" dirty="0" err="1">
                <a:solidFill>
                  <a:prstClr val="black"/>
                </a:solidFill>
                <a:latin typeface="Calibri"/>
              </a:rPr>
              <a:t>Kulczycki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A, </a:t>
            </a:r>
            <a:r>
              <a:rPr lang="en-US" sz="750" dirty="0" err="1">
                <a:solidFill>
                  <a:prstClr val="black"/>
                </a:solidFill>
                <a:latin typeface="Calibri"/>
              </a:rPr>
              <a:t>Shakyac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S. School-Based Sex Education in Western Nepal: Uncomfortable for Both Teachers and Students. Reproductive Health Matters. 2006; 14(28):156–161.</a:t>
            </a:r>
            <a:endParaRPr lang="en-GB" sz="750" dirty="0">
              <a:solidFill>
                <a:prstClr val="black"/>
              </a:solidFill>
              <a:latin typeface="Calibri"/>
            </a:endParaRPr>
          </a:p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3. Shrestha R M, Otsuka K, </a:t>
            </a:r>
            <a:r>
              <a:rPr lang="en-US" sz="750" dirty="0" err="1">
                <a:solidFill>
                  <a:prstClr val="black"/>
                </a:solidFill>
                <a:latin typeface="Calibri"/>
              </a:rPr>
              <a:t>Poudel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K C, </a:t>
            </a:r>
            <a:r>
              <a:rPr lang="en-US" sz="750" dirty="0" err="1">
                <a:solidFill>
                  <a:prstClr val="black"/>
                </a:solidFill>
                <a:latin typeface="Calibri"/>
              </a:rPr>
              <a:t>Yasuoka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J, </a:t>
            </a:r>
            <a:r>
              <a:rPr lang="en-US" sz="750" dirty="0" err="1">
                <a:solidFill>
                  <a:prstClr val="black"/>
                </a:solidFill>
                <a:latin typeface="Calibri"/>
              </a:rPr>
              <a:t>Lamichhane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M, </a:t>
            </a:r>
            <a:r>
              <a:rPr lang="en-US" sz="750" dirty="0" err="1">
                <a:solidFill>
                  <a:prstClr val="black"/>
                </a:solidFill>
                <a:latin typeface="Calibri"/>
              </a:rPr>
              <a:t>Jimba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M. Better learning in schools to improve attitudes towards abstinence and intentions for safer sex among adolescents in urban Nepal. BMC Public Health. 2013, </a:t>
            </a:r>
            <a:r>
              <a:rPr lang="en-US" sz="750" b="1" dirty="0">
                <a:solidFill>
                  <a:prstClr val="black"/>
                </a:solidFill>
                <a:latin typeface="Calibri"/>
              </a:rPr>
              <a:t>13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:244 doi:10. 1186/1471-2458-13-244.</a:t>
            </a: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DC92F-6EF3-4900-8EDF-7B4A8DC1FB5C}"/>
              </a:ext>
            </a:extLst>
          </p:cNvPr>
          <p:cNvSpPr txBox="1">
            <a:spLocks/>
          </p:cNvSpPr>
          <p:nvPr/>
        </p:nvSpPr>
        <p:spPr>
          <a:xfrm>
            <a:off x="457200" y="385165"/>
            <a:ext cx="8229600" cy="98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3. Supporting the application of the </a:t>
            </a:r>
            <a:r>
              <a:rPr lang="en-US" sz="2600" i="1" dirty="0"/>
              <a:t>Revised International Technical Guidance on Sexuality Education</a:t>
            </a:r>
          </a:p>
        </p:txBody>
      </p:sp>
    </p:spTree>
    <p:extLst>
      <p:ext uri="{BB962C8B-B14F-4D97-AF65-F5344CB8AC3E}">
        <p14:creationId xmlns:p14="http://schemas.microsoft.com/office/powerpoint/2010/main" val="241516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E3EDB-D7EB-F14E-A6D1-748C03EC5ED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/>
          </p:nvPr>
        </p:nvGraphicFramePr>
        <p:xfrm>
          <a:off x="654837" y="318759"/>
          <a:ext cx="4409998" cy="575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sasa-logo-300x145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23913"/>
            <a:ext cx="789900" cy="509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53000" y="45720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Multi-sector integrated model to reduce HIV &amp; gender-based violence in adolescent girls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ABC8F1-7A21-2841-8BE6-8C159AB587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14" y="1536742"/>
            <a:ext cx="2714664" cy="309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4FB65-35A2-5E47-B273-D10E25B0DA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9772" y="5181600"/>
            <a:ext cx="1428948" cy="12312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1520" y="274637"/>
            <a:ext cx="4392488" cy="85010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case of Democratic Republic of Congo</a:t>
            </a:r>
          </a:p>
        </p:txBody>
      </p:sp>
    </p:spTree>
    <p:extLst>
      <p:ext uri="{BB962C8B-B14F-4D97-AF65-F5344CB8AC3E}">
        <p14:creationId xmlns:p14="http://schemas.microsoft.com/office/powerpoint/2010/main" val="151118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496925"/>
            <a:ext cx="4437481" cy="37444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lvl="0" indent="0">
              <a:buNone/>
            </a:pPr>
            <a:r>
              <a:rPr lang="en-US" sz="2000" dirty="0"/>
              <a:t>Only a </a:t>
            </a:r>
            <a:r>
              <a:rPr lang="en-US" sz="2000" b="1" dirty="0"/>
              <a:t>small number of countries </a:t>
            </a:r>
            <a:r>
              <a:rPr lang="en-US" sz="2000" dirty="0"/>
              <a:t>have scaled up CSE.</a:t>
            </a:r>
            <a:endParaRPr lang="en-GB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/>
              <a:t>Where CSE is scaled-up: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 often reaches students </a:t>
            </a:r>
            <a:r>
              <a:rPr lang="en-US" sz="2000" b="1" dirty="0"/>
              <a:t>late</a:t>
            </a:r>
            <a:r>
              <a:rPr lang="en-US" sz="2000" dirty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Fails to reach </a:t>
            </a:r>
            <a:r>
              <a:rPr lang="en-US" sz="2000" b="1" dirty="0"/>
              <a:t>marginalized adolescents</a:t>
            </a:r>
            <a:r>
              <a:rPr lang="en-US" sz="2000" dirty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Important </a:t>
            </a:r>
            <a:r>
              <a:rPr lang="en-US" sz="2000" b="1" dirty="0"/>
              <a:t>content</a:t>
            </a:r>
            <a:r>
              <a:rPr lang="en-US" sz="2000" dirty="0"/>
              <a:t> is often removed.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dirty="0"/>
              <a:t>Its messages do </a:t>
            </a:r>
            <a:r>
              <a:rPr lang="en-GB" sz="2000" b="1" dirty="0"/>
              <a:t>not relate to the realities </a:t>
            </a:r>
            <a:r>
              <a:rPr lang="en-GB" sz="2000" dirty="0"/>
              <a:t>of many adolescents’ lives.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/>
              <a:t>Teachers</a:t>
            </a:r>
            <a:r>
              <a:rPr lang="en-US" sz="2000" dirty="0"/>
              <a:t> – in many places - find it very difficult to teach sensitive topics.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Faces </a:t>
            </a:r>
            <a:r>
              <a:rPr lang="en-US" sz="2000" b="1" dirty="0"/>
              <a:t>resistance &amp; backlash</a:t>
            </a:r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7647"/>
            <a:ext cx="878964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4. Documenting experiences from implementation</a:t>
            </a:r>
            <a:endParaRPr lang="en-GB" dirty="0"/>
          </a:p>
        </p:txBody>
      </p:sp>
      <p:pic>
        <p:nvPicPr>
          <p:cNvPr id="3074" name="Picture 2" descr="D:\CHANDRA\7. Presentations\Presentations - 2014\12. December 2014\544795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9" y="2420888"/>
            <a:ext cx="35679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C558B-D520-4D06-87C5-C7A21F06FB66}"/>
              </a:ext>
            </a:extLst>
          </p:cNvPr>
          <p:cNvSpPr txBox="1"/>
          <p:nvPr/>
        </p:nvSpPr>
        <p:spPr>
          <a:xfrm>
            <a:off x="4419669" y="5333146"/>
            <a:ext cx="426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 Haberland, D Rogow. Sexuality Education: Emerging Trends in Evidence and Practice. Journal of Adolescent Health, 2015.</a:t>
            </a:r>
          </a:p>
        </p:txBody>
      </p:sp>
    </p:spTree>
    <p:extLst>
      <p:ext uri="{BB962C8B-B14F-4D97-AF65-F5344CB8AC3E}">
        <p14:creationId xmlns:p14="http://schemas.microsoft.com/office/powerpoint/2010/main" val="145679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11A4-0632-474D-91CF-BB6E4375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82900"/>
          </a:xfrm>
        </p:spPr>
        <p:txBody>
          <a:bodyPr>
            <a:noAutofit/>
          </a:bodyPr>
          <a:lstStyle/>
          <a:p>
            <a:r>
              <a:rPr lang="en-US" sz="3000" dirty="0"/>
              <a:t>Documenting experiences from implementation</a:t>
            </a:r>
            <a:endParaRPr lang="en-US" sz="3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364B-E666-411B-8E9D-60C48A9C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490904"/>
            <a:ext cx="447484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Scaling up &amp; sustaining </a:t>
            </a:r>
            <a:r>
              <a:rPr lang="en-US" b="1" dirty="0" err="1"/>
              <a:t>programmes</a:t>
            </a:r>
            <a:endParaRPr lang="en-US" b="1" dirty="0"/>
          </a:p>
          <a:p>
            <a:r>
              <a:rPr lang="en-US" dirty="0"/>
              <a:t>India, Nigeria, Pakistan, Senegal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Building community support &amp; addressing backlash</a:t>
            </a:r>
          </a:p>
          <a:p>
            <a:r>
              <a:rPr lang="en-US" dirty="0"/>
              <a:t>India, Mexico, Nigeria, Pakistan, Texas USA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46BBF-7F06-4D5B-9BF2-8DDF2A8D8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Filename</a:t>
            </a:r>
            <a:endParaRPr lang="en-GB" dirty="0"/>
          </a:p>
        </p:txBody>
      </p:sp>
      <p:pic>
        <p:nvPicPr>
          <p:cNvPr id="6" name="Picture 2" descr="G:\Back up dated 9 December 2015\7. Presentations\Presentations - 2016\4. April 2016\HIV prevention in adolescent girls\Graham Ogilive - Adolescent girls meeting cartoons\76.jpg">
            <a:extLst>
              <a:ext uri="{FF2B5EF4-FFF2-40B4-BE49-F238E27FC236}">
                <a16:creationId xmlns:a16="http://schemas.microsoft.com/office/drawing/2014/main" id="{34CE3AF7-5EE4-4E85-BD24-813F96C5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2" y="4020019"/>
            <a:ext cx="3240748" cy="21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FC7452-5B09-485E-8323-F03A88BED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06" y="1431275"/>
            <a:ext cx="3250094" cy="22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92488" cy="85010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case of Pakistan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82" y="332656"/>
            <a:ext cx="2781890" cy="34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268760"/>
            <a:ext cx="4464496" cy="532859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GB" sz="3800" b="1" dirty="0"/>
              <a:t>Context:</a:t>
            </a:r>
          </a:p>
          <a:p>
            <a:r>
              <a:rPr lang="en-GB" sz="2900" b="1" dirty="0"/>
              <a:t>National policy on sexuality education in place </a:t>
            </a:r>
          </a:p>
          <a:p>
            <a:r>
              <a:rPr lang="en-GB" sz="2900" b="1" dirty="0"/>
              <a:t>Little government-led implementation </a:t>
            </a:r>
          </a:p>
          <a:p>
            <a:pPr marL="0" indent="0">
              <a:buNone/>
            </a:pPr>
            <a:endParaRPr lang="en-GB" sz="3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3800" b="1" dirty="0">
                <a:solidFill>
                  <a:srgbClr val="00B050"/>
                </a:solidFill>
              </a:rPr>
              <a:t>Rutgers Pakistan &amp; Aahung built community support</a:t>
            </a:r>
          </a:p>
          <a:p>
            <a:r>
              <a:rPr lang="en-GB" sz="2300" b="1" dirty="0">
                <a:solidFill>
                  <a:srgbClr val="00B050"/>
                </a:solidFill>
              </a:rPr>
              <a:t>By strategically choosing issues to address  </a:t>
            </a:r>
          </a:p>
          <a:p>
            <a:r>
              <a:rPr lang="en-GB" sz="2300" b="1" dirty="0">
                <a:solidFill>
                  <a:srgbClr val="00B050"/>
                </a:solidFill>
              </a:rPr>
              <a:t>By framing their work with care</a:t>
            </a:r>
          </a:p>
          <a:p>
            <a:r>
              <a:rPr lang="en-GB" sz="2300" b="1" dirty="0">
                <a:solidFill>
                  <a:srgbClr val="00B050"/>
                </a:solidFill>
              </a:rPr>
              <a:t>By having sensitive content vetted </a:t>
            </a:r>
          </a:p>
          <a:p>
            <a:r>
              <a:rPr lang="en-GB" sz="2300" b="1" dirty="0">
                <a:solidFill>
                  <a:srgbClr val="00B050"/>
                </a:solidFill>
              </a:rPr>
              <a:t>By actively reaching out to all to explain what they were doing </a:t>
            </a:r>
          </a:p>
          <a:p>
            <a:pPr marL="0" indent="0">
              <a:buNone/>
            </a:pPr>
            <a:endParaRPr lang="en-GB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3800" b="1" dirty="0">
                <a:solidFill>
                  <a:srgbClr val="C00000"/>
                </a:solidFill>
              </a:rPr>
              <a:t>They dealt with backlash 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C00000"/>
                </a:solidFill>
              </a:rPr>
              <a:t>(</a:t>
            </a:r>
            <a:r>
              <a:rPr lang="en-GB" sz="1800" b="1" dirty="0"/>
              <a:t>from an alliance of media/politicians/religious leaders) </a:t>
            </a:r>
          </a:p>
          <a:p>
            <a:r>
              <a:rPr lang="en-GB" sz="2300" b="1" dirty="0">
                <a:solidFill>
                  <a:srgbClr val="C00000"/>
                </a:solidFill>
              </a:rPr>
              <a:t>By using supportive media persons as intermediaries</a:t>
            </a:r>
          </a:p>
          <a:p>
            <a:r>
              <a:rPr lang="en-GB" sz="2300" b="1" dirty="0">
                <a:solidFill>
                  <a:srgbClr val="C00000"/>
                </a:solidFill>
              </a:rPr>
              <a:t>By arranging for journalists to visit the schools &amp; see for themselves what was going on </a:t>
            </a:r>
          </a:p>
          <a:p>
            <a:r>
              <a:rPr lang="en-GB" sz="2300" b="1" dirty="0">
                <a:solidFill>
                  <a:srgbClr val="C00000"/>
                </a:solidFill>
              </a:rPr>
              <a:t>By organizing information sharing/discussion sessions</a:t>
            </a:r>
          </a:p>
          <a:p>
            <a:endParaRPr lang="en-GB" sz="2000" b="1" dirty="0">
              <a:solidFill>
                <a:srgbClr val="C00000"/>
              </a:solidFill>
            </a:endParaRPr>
          </a:p>
          <a:p>
            <a:endParaRPr lang="en-GB" sz="2000" b="1" dirty="0">
              <a:solidFill>
                <a:srgbClr val="C00000"/>
              </a:solidFill>
            </a:endParaRPr>
          </a:p>
          <a:p>
            <a:endParaRPr lang="en-GB" sz="1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82" y="3808616"/>
            <a:ext cx="2795266" cy="24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50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536504" cy="3312368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</a:rPr>
              <a:t>Building support for national policy formulation  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b="1" dirty="0">
                <a:latin typeface="Calibri" panose="020F0502020204030204" pitchFamily="34" charset="0"/>
              </a:rPr>
              <a:t>A group of NGOs led by </a:t>
            </a:r>
            <a:r>
              <a:rPr lang="en-US" sz="1900" b="1" i="1" dirty="0">
                <a:latin typeface="Calibri" panose="020F0502020204030204" pitchFamily="34" charset="0"/>
              </a:rPr>
              <a:t>Action Health Incorporated</a:t>
            </a:r>
            <a:r>
              <a:rPr lang="en-US" sz="1900" b="1" dirty="0">
                <a:latin typeface="Calibri" panose="020F0502020204030204" pitchFamily="34" charset="0"/>
              </a:rPr>
              <a:t> demonstrated the need, feasibility &amp; effectiveness of sexuality education in projects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b="1" dirty="0">
                <a:latin typeface="Calibri" panose="020F0502020204030204" pitchFamily="34" charset="0"/>
              </a:rPr>
              <a:t>They formed a national coalition to advocate for a national policy &amp; strategy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b="1" dirty="0">
                <a:latin typeface="Calibri" panose="020F0502020204030204" pitchFamily="34" charset="0"/>
              </a:rPr>
              <a:t>The coalition worked with internal &amp; external change agents to contribute to a policy &amp; national scale up plan – an eight-year journey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9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92488" cy="85010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case of Nigeria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4293096"/>
            <a:ext cx="439248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GB" altLang="zh-CN" sz="2000" dirty="0">
              <a:latin typeface="+mn-lt"/>
              <a:ea typeface="宋体" pitchFamily="2" charset="-122"/>
            </a:endParaRPr>
          </a:p>
          <a:p>
            <a:pPr>
              <a:defRPr/>
            </a:pPr>
            <a:r>
              <a:rPr lang="en-GB" altLang="zh-CN" sz="2400" b="1" dirty="0">
                <a:solidFill>
                  <a:srgbClr val="C00000"/>
                </a:solidFill>
                <a:ea typeface="宋体" pitchFamily="2" charset="-122"/>
              </a:rPr>
              <a:t>Building support as  nation-wide scale up occurred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zh-CN" sz="1600" b="1" dirty="0">
                <a:ea typeface="宋体" pitchFamily="2" charset="-122"/>
              </a:rPr>
              <a:t>S</a:t>
            </a:r>
            <a:r>
              <a:rPr lang="en-GB" altLang="zh-CN" sz="1600" b="1" dirty="0">
                <a:latin typeface="+mn-lt"/>
                <a:ea typeface="宋体" pitchFamily="2" charset="-122"/>
              </a:rPr>
              <a:t>tate level advisory &amp; advocacy committees involving teachers’ unions &amp; parents groups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zh-CN" sz="1600" b="1" dirty="0">
                <a:ea typeface="宋体" pitchFamily="2" charset="-122"/>
              </a:rPr>
              <a:t>Proactive, energetic &amp; on-going consultations continued with supporters &amp; opponents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zh-CN" sz="1600" b="1" dirty="0">
              <a:latin typeface="+mn-lt"/>
              <a:ea typeface="宋体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76713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21240" t="43333" r="54399" b="24583"/>
          <a:stretch>
            <a:fillRect/>
          </a:stretch>
        </p:blipFill>
        <p:spPr bwMode="auto">
          <a:xfrm>
            <a:off x="4872440" y="418396"/>
            <a:ext cx="3886337" cy="31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718553"/>
      </p:ext>
    </p:extLst>
  </p:cSld>
  <p:clrMapOvr>
    <a:masterClrMapping/>
  </p:clrMapOvr>
</p:sld>
</file>

<file path=ppt/theme/theme1.xml><?xml version="1.0" encoding="utf-8"?>
<a:theme xmlns:a="http://schemas.openxmlformats.org/drawingml/2006/main" name="new logo - Presentation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HO RHR H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990</Words>
  <Application>Microsoft Office PowerPoint</Application>
  <PresentationFormat>On-screen Show (4:3)</PresentationFormat>
  <Paragraphs>138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Arial</vt:lpstr>
      <vt:lpstr>Calibri</vt:lpstr>
      <vt:lpstr>Constantia</vt:lpstr>
      <vt:lpstr>Lucida Grande</vt:lpstr>
      <vt:lpstr>Times New Roman</vt:lpstr>
      <vt:lpstr>Trebuchet MS</vt:lpstr>
      <vt:lpstr>Wingdings</vt:lpstr>
      <vt:lpstr>Wingdings 2</vt:lpstr>
      <vt:lpstr>new logo - Presentation TEMPLATE 2014</vt:lpstr>
      <vt:lpstr>2_WHO RHR HRP</vt:lpstr>
      <vt:lpstr>TS102787942</vt:lpstr>
      <vt:lpstr>1_TS102787942</vt:lpstr>
      <vt:lpstr>WHO’s work on  comprehensive sexuality education</vt:lpstr>
      <vt:lpstr>1. Contributing to the development of the Revised International Technical Guidance on Sexuality Education</vt:lpstr>
      <vt:lpstr>2. Contributing to the dissemination/application of the Revised International Technical Guidance on Sexuality Education</vt:lpstr>
      <vt:lpstr>Sexuality education: The reality on the ground </vt:lpstr>
      <vt:lpstr>PowerPoint Presentation</vt:lpstr>
      <vt:lpstr>4. Documenting experiences from implementation</vt:lpstr>
      <vt:lpstr>Documenting experiences from implementation</vt:lpstr>
      <vt:lpstr>The case of Pakistan</vt:lpstr>
      <vt:lpstr>The case of Nigeria</vt:lpstr>
      <vt:lpstr>The case of Texas, USA</vt:lpstr>
      <vt:lpstr>PowerPoint Presentation</vt:lpstr>
      <vt:lpstr>PowerPoint Presentation</vt:lpstr>
      <vt:lpstr>PowerPoint Presentation</vt:lpstr>
      <vt:lpstr>The case of Egypt</vt:lpstr>
      <vt:lpstr>5. Supporting implementation research to address challenges in implementation</vt:lpstr>
      <vt:lpstr>Developing an effective approach to back lash at the global, regional, national &amp; local levels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HINDIN, Michelle Jane</dc:creator>
  <cp:lastModifiedBy>Aisling Gough</cp:lastModifiedBy>
  <cp:revision>256</cp:revision>
  <dcterms:created xsi:type="dcterms:W3CDTF">2015-01-15T11:40:48Z</dcterms:created>
  <dcterms:modified xsi:type="dcterms:W3CDTF">2019-10-03T13:28:41Z</dcterms:modified>
</cp:coreProperties>
</file>