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65" r:id="rId3"/>
    <p:sldId id="267" r:id="rId4"/>
    <p:sldId id="263" r:id="rId5"/>
    <p:sldId id="257" r:id="rId6"/>
    <p:sldId id="259" r:id="rId7"/>
    <p:sldId id="260" r:id="rId8"/>
    <p:sldId id="261" r:id="rId9"/>
    <p:sldId id="264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3163" autoAdjust="0"/>
  </p:normalViewPr>
  <p:slideViewPr>
    <p:cSldViewPr snapToGrid="0">
      <p:cViewPr varScale="1">
        <p:scale>
          <a:sx n="81" d="100"/>
          <a:sy n="81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1339-1BD0-4F70-89DB-7553554972F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A2F00-AEBA-4749-A1EC-F6053A68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71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5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1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9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5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2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4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2F00-AEBA-4749-A1EC-F6053A6849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2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7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0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2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5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1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1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495E-87DB-47D0-80AB-6F7F5F199F3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066A-F42D-4BB1-A583-A9AED38E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9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Documents/health-and-wellbeing-eo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education.gov.scot/improvement/learning-resources/Curriculum%20for%20Excellence%20Benchmark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hyperlink" Target="http://www.scotland.gov.uk/Topics/People/Young-People/childrensservices/girfec/programme-overview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4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Relationships, Sexual Health and Parenthood Education </a:t>
            </a:r>
            <a:b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Scotland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561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‘6 Nations’ </a:t>
            </a:r>
            <a:r>
              <a:rPr lang="en-GB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RSE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Symposium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GB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rd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October 2019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Suzanne Hargreaves – Education Scotland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Elaine McCormack – NHS Greater Glasgow and Clyde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Felicity Sung – Scottish Government 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28633"/>
            <a:ext cx="12309890" cy="1029367"/>
            <a:chOff x="0" y="5828633"/>
            <a:chExt cx="12309890" cy="1029367"/>
          </a:xfrm>
        </p:grpSpPr>
        <p:pic>
          <p:nvPicPr>
            <p:cNvPr id="5" name="Picture 4" descr="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8633"/>
              <a:ext cx="12209380" cy="10293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29407" y="6343316"/>
              <a:ext cx="5980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dirty="0">
                  <a:solidFill>
                    <a:srgbClr val="FFFFFF"/>
                  </a:solidFill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600" dirty="0">
                <a:solidFill>
                  <a:srgbClr val="595959"/>
                </a:solidFill>
                <a:latin typeface="Arial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2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23" y="2255471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 Questions?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28633"/>
            <a:ext cx="12309890" cy="1029367"/>
            <a:chOff x="0" y="5828633"/>
            <a:chExt cx="12309890" cy="1029367"/>
          </a:xfrm>
        </p:grpSpPr>
        <p:pic>
          <p:nvPicPr>
            <p:cNvPr id="5" name="Picture 4" descr="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8633"/>
              <a:ext cx="12209380" cy="10293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29407" y="6343316"/>
              <a:ext cx="5980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dirty="0">
                  <a:solidFill>
                    <a:srgbClr val="FFFFFF"/>
                  </a:solidFill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600" dirty="0">
                <a:solidFill>
                  <a:srgbClr val="595959"/>
                </a:solidFill>
                <a:latin typeface="Arial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5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161062"/>
            <a:ext cx="10414949" cy="4094426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dirty="0"/>
          </a:p>
          <a:p>
            <a:pPr>
              <a:buClr>
                <a:srgbClr val="00ABB5"/>
              </a:buClr>
            </a:pPr>
            <a:endParaRPr lang="en-GB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4201" y="678249"/>
            <a:ext cx="11049507" cy="7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      Scotland</a:t>
            </a:r>
            <a:endParaRPr lang="en-GB" sz="3200" kern="0" dirty="0"/>
          </a:p>
        </p:txBody>
      </p:sp>
      <p:sp>
        <p:nvSpPr>
          <p:cNvPr id="2" name="Rectangle 1"/>
          <p:cNvSpPr/>
          <p:nvPr/>
        </p:nvSpPr>
        <p:spPr>
          <a:xfrm>
            <a:off x="5565912" y="361965"/>
            <a:ext cx="624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3" descr="Map of Local Authority Areas - click on Authorities for Detailed maps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56" y="764707"/>
            <a:ext cx="4179481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2160" y="1582341"/>
            <a:ext cx="3291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Population: Around 5.2 million </a:t>
            </a: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                                                 </a:t>
            </a: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 Schools:        2,524                   </a:t>
            </a: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                                                        </a:t>
            </a: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 Pupils:      684,415</a:t>
            </a: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                                                </a:t>
            </a: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Teachers:   50,970</a:t>
            </a:r>
          </a:p>
          <a:p>
            <a:pPr marL="174625" indent="-174625">
              <a:buNone/>
              <a:defRPr/>
            </a:pPr>
            <a:endParaRPr lang="en-GB" b="1" i="1" dirty="0">
              <a:latin typeface="Calibri" panose="020F0502020204030204" pitchFamily="34" charset="0"/>
            </a:endParaRP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32 Local Authorities</a:t>
            </a:r>
          </a:p>
          <a:p>
            <a:pPr marL="174625" indent="-174625">
              <a:buNone/>
              <a:defRPr/>
            </a:pPr>
            <a:endParaRPr lang="en-GB" b="1" i="1" dirty="0">
              <a:latin typeface="Calibri" panose="020F0502020204030204" pitchFamily="34" charset="0"/>
            </a:endParaRPr>
          </a:p>
          <a:p>
            <a:pPr marL="174625" indent="-174625">
              <a:buNone/>
              <a:defRPr/>
            </a:pPr>
            <a:r>
              <a:rPr lang="en-GB" b="1" i="1" dirty="0">
                <a:latin typeface="Calibri" panose="020F0502020204030204" pitchFamily="34" charset="0"/>
              </a:rPr>
              <a:t>Faculties of Education</a:t>
            </a:r>
          </a:p>
          <a:p>
            <a:pPr marL="174625" indent="-174625">
              <a:buNone/>
              <a:defRPr/>
            </a:pPr>
            <a:endParaRPr lang="en-GB" b="1" i="1" dirty="0">
              <a:latin typeface="Calibri" panose="020F0502020204030204" pitchFamily="34" charset="0"/>
            </a:endParaRPr>
          </a:p>
          <a:p>
            <a:pPr marL="174625" indent="-174625">
              <a:buNone/>
              <a:defRPr/>
            </a:pPr>
            <a:r>
              <a:rPr lang="en-GB" b="1" i="1" dirty="0" smtClean="0">
                <a:latin typeface="Calibri" panose="020F0502020204030204" pitchFamily="34" charset="0"/>
              </a:rPr>
              <a:t>Agencies</a:t>
            </a:r>
          </a:p>
          <a:p>
            <a:pPr marL="174625" indent="-174625">
              <a:buNone/>
              <a:defRPr/>
            </a:pPr>
            <a:endParaRPr lang="en-GB" b="1" i="1" dirty="0">
              <a:latin typeface="Calibri" panose="020F0502020204030204" pitchFamily="34" charset="0"/>
            </a:endParaRPr>
          </a:p>
          <a:p>
            <a:pPr marL="174625" indent="-174625">
              <a:buNone/>
              <a:defRPr/>
            </a:pPr>
            <a:r>
              <a:rPr lang="en-GB" b="1" i="1" dirty="0" smtClean="0">
                <a:latin typeface="Calibri" panose="020F0502020204030204" pitchFamily="34" charset="0"/>
              </a:rPr>
              <a:t>14 National Health Service Boards (NHS) Boards</a:t>
            </a:r>
            <a:endParaRPr lang="en-GB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</a:t>
            </a:r>
            <a:r>
              <a:rPr lang="en-GB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RSHP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763"/>
            <a:ext cx="10515600" cy="4522422"/>
          </a:xfrm>
        </p:spPr>
        <p:txBody>
          <a:bodyPr>
            <a:normAutofit/>
          </a:bodyPr>
          <a:lstStyle/>
          <a:p>
            <a:r>
              <a:rPr lang="en-GB" dirty="0" smtClean="0"/>
              <a:t>Relationships, Sexual Health and Parenthood </a:t>
            </a:r>
          </a:p>
          <a:p>
            <a:r>
              <a:rPr lang="en-GB" dirty="0"/>
              <a:t>Children and young people learn about healthy relationships, then sexual health and then parenthood</a:t>
            </a:r>
            <a:r>
              <a:rPr lang="en-GB" dirty="0" smtClean="0"/>
              <a:t>.</a:t>
            </a:r>
          </a:p>
          <a:p>
            <a:r>
              <a:rPr lang="en-GB" dirty="0" smtClean="0"/>
              <a:t>Part of Health and Wellbeing within Scotland’s Curriculum for Excellence</a:t>
            </a:r>
          </a:p>
          <a:p>
            <a:r>
              <a:rPr lang="en-GB" dirty="0" smtClean="0"/>
              <a:t>Experiences </a:t>
            </a:r>
            <a:r>
              <a:rPr lang="en-GB" dirty="0"/>
              <a:t>and Outcomes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education.gov.scot/Documents/health-and-wellbeing-eo.pdf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Benchmarks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education.gov.scot/improvement/learning-resources/Curriculum%20for%20Excellence%20Benchmarks</a:t>
            </a:r>
            <a:r>
              <a:rPr lang="en-GB" dirty="0" smtClean="0"/>
              <a:t> 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9407" y="6343316"/>
            <a:ext cx="598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dirty="0">
                <a:solidFill>
                  <a:srgbClr val="FFFFFF"/>
                </a:solidFill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600" dirty="0">
              <a:solidFill>
                <a:srgbClr val="595959"/>
              </a:solidFill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71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5" y="525849"/>
            <a:ext cx="11506563" cy="7823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state of play in Scotland 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1671303"/>
            <a:ext cx="1531750" cy="2161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2807">
            <a:off x="5666860" y="1570432"/>
            <a:ext cx="1752154" cy="23079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GIRFEC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5748">
            <a:off x="479425" y="4591870"/>
            <a:ext cx="2127250" cy="11239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0311986" y="498913"/>
            <a:ext cx="1472418" cy="208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31" y="1441766"/>
            <a:ext cx="1816984" cy="16184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89" y="4261863"/>
            <a:ext cx="2493425" cy="1654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75" y="1184102"/>
            <a:ext cx="1571625" cy="221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6" y="3403427"/>
            <a:ext cx="1582981" cy="223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31" y="3326119"/>
            <a:ext cx="1506158" cy="21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315" y="953488"/>
            <a:ext cx="11597054" cy="575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Changes</a:t>
            </a:r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Greater focus on health and wellbeing, of which RSHP is a crucial </a:t>
            </a:r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part.</a:t>
            </a:r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awareness of child sexual abuse and exploitation emphasising need to work with children and young people to understand what constitutes a ‘healthy relationship’. </a:t>
            </a:r>
          </a:p>
          <a:p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Understanding of the changing needs of children and young people, particularly with technological advances (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hildren 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young </a:t>
            </a:r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people increasingly 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conducting friendships and relationships </a:t>
            </a:r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online)</a:t>
            </a:r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Many young people </a:t>
            </a:r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expressing their need 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to know more about consent </a:t>
            </a:r>
            <a:endParaRPr lang="en-GB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 leading to increased acknowledgment of the need for high quality, consistent </a:t>
            </a:r>
            <a:r>
              <a:rPr lang="en-GB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RSHP</a:t>
            </a:r>
            <a:endParaRPr lang="en-GB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GB" sz="14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endParaRPr lang="en-GB" sz="1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Delivery in different settings.</a:t>
            </a:r>
          </a:p>
          <a:p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Confidence of 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teaching staff.</a:t>
            </a:r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Consistency in delivery</a:t>
            </a:r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Lack of comprehensive and up to date teaching materials.</a:t>
            </a:r>
          </a:p>
          <a:p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Aspects 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of popular culture, including pornography, promote unrealistic body image standards and sexual expectations as well as perpetuating gender stereotypes</a:t>
            </a:r>
          </a:p>
          <a:p>
            <a:r>
              <a:rPr lang="en-GB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Impact of pornography. </a:t>
            </a:r>
            <a:endParaRPr lang="en-GB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890" y="224448"/>
            <a:ext cx="10515600" cy="9863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challenges in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past 10 years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828633"/>
            <a:ext cx="12309890" cy="1029367"/>
            <a:chOff x="0" y="5828633"/>
            <a:chExt cx="12309890" cy="1029367"/>
          </a:xfrm>
        </p:grpSpPr>
        <p:pic>
          <p:nvPicPr>
            <p:cNvPr id="4" name="Picture 3" descr="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8633"/>
              <a:ext cx="12209380" cy="10293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29407" y="6343316"/>
              <a:ext cx="5980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dirty="0">
                  <a:solidFill>
                    <a:srgbClr val="FFFFFF"/>
                  </a:solidFill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600" dirty="0">
                <a:solidFill>
                  <a:srgbClr val="595959"/>
                </a:solidFill>
                <a:latin typeface="Arial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1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 between </a:t>
            </a:r>
            <a:r>
              <a:rPr lang="en-GB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RSE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NHS is a critical partner in the successful provision of </a:t>
            </a:r>
            <a:r>
              <a:rPr lang="en-GB" dirty="0" err="1" smtClean="0"/>
              <a:t>RSHP</a:t>
            </a:r>
            <a:r>
              <a:rPr lang="en-GB" dirty="0" smtClean="0"/>
              <a:t> </a:t>
            </a:r>
            <a:r>
              <a:rPr lang="en-GB" dirty="0"/>
              <a:t>education in Scotland.</a:t>
            </a:r>
          </a:p>
          <a:p>
            <a:r>
              <a:rPr lang="en-GB" dirty="0" smtClean="0"/>
              <a:t>NHS closely involved in development </a:t>
            </a:r>
            <a:r>
              <a:rPr lang="en-GB" dirty="0"/>
              <a:t>of policy as well as </a:t>
            </a:r>
            <a:r>
              <a:rPr lang="en-GB" dirty="0" smtClean="0"/>
              <a:t>an integral partner in the delivery of </a:t>
            </a:r>
            <a:r>
              <a:rPr lang="en-GB" dirty="0" err="1" smtClean="0"/>
              <a:t>RSHP</a:t>
            </a:r>
            <a:r>
              <a:rPr lang="en-GB" dirty="0" smtClean="0"/>
              <a:t> </a:t>
            </a:r>
          </a:p>
          <a:p>
            <a:r>
              <a:rPr lang="en-GB" dirty="0" smtClean="0"/>
              <a:t>Highlighting and sharing </a:t>
            </a:r>
            <a:r>
              <a:rPr lang="en-GB" dirty="0"/>
              <a:t>good practice across Scotland.</a:t>
            </a:r>
          </a:p>
          <a:p>
            <a:r>
              <a:rPr lang="en-GB" dirty="0" smtClean="0"/>
              <a:t>Offer </a:t>
            </a:r>
            <a:r>
              <a:rPr lang="en-GB" dirty="0"/>
              <a:t>training and </a:t>
            </a:r>
            <a:r>
              <a:rPr lang="en-GB" dirty="0" smtClean="0"/>
              <a:t>development to teaching staff on </a:t>
            </a:r>
            <a:r>
              <a:rPr lang="en-GB" dirty="0" err="1" smtClean="0"/>
              <a:t>RSHP</a:t>
            </a:r>
            <a:r>
              <a:rPr lang="en-GB" dirty="0" smtClean="0"/>
              <a:t> education</a:t>
            </a:r>
          </a:p>
          <a:p>
            <a:r>
              <a:rPr lang="en-GB" dirty="0" smtClean="0"/>
              <a:t>Support </a:t>
            </a:r>
            <a:r>
              <a:rPr lang="en-GB" dirty="0"/>
              <a:t>teachers and schools in the delivery of relevant, engaging age and stage appropriate learning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Local health services are signposted to, some schools will offer ‘drop in’ services for pupils, which include sexual health support.</a:t>
            </a: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828633"/>
            <a:ext cx="12309890" cy="1029367"/>
            <a:chOff x="0" y="5828633"/>
            <a:chExt cx="12309890" cy="1029367"/>
          </a:xfrm>
        </p:grpSpPr>
        <p:pic>
          <p:nvPicPr>
            <p:cNvPr id="5" name="Picture 4" descr="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8633"/>
              <a:ext cx="12209380" cy="10293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29407" y="6343316"/>
              <a:ext cx="5980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dirty="0">
                  <a:solidFill>
                    <a:srgbClr val="FFFFFF"/>
                  </a:solidFill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600" dirty="0">
                <a:solidFill>
                  <a:srgbClr val="595959"/>
                </a:solidFill>
                <a:latin typeface="Arial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9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5" y="26267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 in the next 5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 –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RSHP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Online Teaching Resource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54" y="172011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New Online </a:t>
            </a:r>
            <a:r>
              <a:rPr lang="en-GB" dirty="0" err="1" smtClean="0"/>
              <a:t>RSHP</a:t>
            </a:r>
            <a:r>
              <a:rPr lang="en-GB" dirty="0" smtClean="0"/>
              <a:t> Teaching Resource – launched on 25 September</a:t>
            </a:r>
          </a:p>
          <a:p>
            <a:r>
              <a:rPr lang="en-GB" dirty="0"/>
              <a:t>Developed as a result of an identified need for </a:t>
            </a:r>
            <a:r>
              <a:rPr lang="en-GB" dirty="0" err="1"/>
              <a:t>RSHP</a:t>
            </a:r>
            <a:r>
              <a:rPr lang="en-GB" dirty="0"/>
              <a:t> to be fully modernised in co-production with young people – a recommendation from Scottish Parliament’s Education and Skills Committee in their report ‘Let’s talk about Personal and Social Education ‘ (May 2017). </a:t>
            </a:r>
            <a:endParaRPr lang="en-GB" dirty="0" smtClean="0"/>
          </a:p>
          <a:p>
            <a:r>
              <a:rPr lang="en-GB" dirty="0" smtClean="0"/>
              <a:t>The development involved </a:t>
            </a:r>
            <a:r>
              <a:rPr lang="en-GB" dirty="0"/>
              <a:t>a network of over 1500 professionals and partners over the last two years.  </a:t>
            </a:r>
            <a:endParaRPr lang="en-GB" dirty="0" smtClean="0"/>
          </a:p>
          <a:p>
            <a:r>
              <a:rPr lang="en-GB" dirty="0" smtClean="0"/>
              <a:t>Piloted </a:t>
            </a:r>
            <a:r>
              <a:rPr lang="en-GB" dirty="0"/>
              <a:t>in 38 schools across </a:t>
            </a:r>
            <a:r>
              <a:rPr lang="en-GB" dirty="0" smtClean="0"/>
              <a:t>Scotland.</a:t>
            </a:r>
          </a:p>
          <a:p>
            <a:r>
              <a:rPr lang="en-GB" dirty="0" smtClean="0"/>
              <a:t>Teachers</a:t>
            </a:r>
            <a:r>
              <a:rPr lang="en-GB" dirty="0"/>
              <a:t>, practitioners and parents now have access to relevant factual information as well as learning activities that are age and stage appropriate. 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https://rshp.scot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828633"/>
            <a:ext cx="12309890" cy="1029367"/>
            <a:chOff x="0" y="5828633"/>
            <a:chExt cx="12309890" cy="1029367"/>
          </a:xfrm>
        </p:grpSpPr>
        <p:pic>
          <p:nvPicPr>
            <p:cNvPr id="8" name="Picture 7" descr="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8633"/>
              <a:ext cx="12209380" cy="102936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29407" y="6343316"/>
              <a:ext cx="5980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dirty="0">
                  <a:solidFill>
                    <a:srgbClr val="FFFFFF"/>
                  </a:solidFill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600" dirty="0">
                <a:solidFill>
                  <a:srgbClr val="595959"/>
                </a:solidFill>
                <a:latin typeface="Arial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7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t="9838" r="2614" b="5336"/>
          <a:stretch/>
        </p:blipFill>
        <p:spPr bwMode="auto">
          <a:xfrm>
            <a:off x="514173" y="314688"/>
            <a:ext cx="4100365" cy="2882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t="9838" r="1950" b="6665"/>
          <a:stretch/>
        </p:blipFill>
        <p:spPr bwMode="auto">
          <a:xfrm>
            <a:off x="725214" y="3626069"/>
            <a:ext cx="3889324" cy="2598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828633"/>
            <a:ext cx="12309890" cy="1029367"/>
            <a:chOff x="0" y="5828633"/>
            <a:chExt cx="12309890" cy="1029367"/>
          </a:xfrm>
        </p:grpSpPr>
        <p:pic>
          <p:nvPicPr>
            <p:cNvPr id="10" name="Picture 9" descr="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8633"/>
              <a:ext cx="12209380" cy="102936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29407" y="6343316"/>
              <a:ext cx="5980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dirty="0">
                  <a:solidFill>
                    <a:srgbClr val="FFFFFF"/>
                  </a:solidFill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600" dirty="0">
                <a:solidFill>
                  <a:srgbClr val="595959"/>
                </a:solidFill>
                <a:latin typeface="Arial"/>
                <a:ea typeface="ＭＳ 明朝"/>
                <a:cs typeface="Times New Roman"/>
              </a:endParaRPr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6"/>
          <a:srcRect l="35065" t="25527" r="35187" b="11452"/>
          <a:stretch/>
        </p:blipFill>
        <p:spPr bwMode="auto">
          <a:xfrm>
            <a:off x="7038200" y="314688"/>
            <a:ext cx="3981901" cy="5513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 in the next 5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 –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Alongside the </a:t>
            </a:r>
            <a:r>
              <a:rPr lang="en-GB" dirty="0" err="1" smtClean="0"/>
              <a:t>RSHP</a:t>
            </a:r>
            <a:r>
              <a:rPr lang="en-GB" dirty="0" smtClean="0"/>
              <a:t> online resource, complementary </a:t>
            </a:r>
            <a:r>
              <a:rPr lang="en-GB" dirty="0"/>
              <a:t>career long professional learning to support and raise teacher confidence</a:t>
            </a:r>
            <a:r>
              <a:rPr lang="en-GB" dirty="0" smtClean="0"/>
              <a:t>.</a:t>
            </a:r>
          </a:p>
          <a:p>
            <a:r>
              <a:rPr lang="en-GB" dirty="0"/>
              <a:t>Revised statutory teaching guidance, to be consulted on over the Winter</a:t>
            </a:r>
            <a:r>
              <a:rPr lang="en-GB" dirty="0" smtClean="0"/>
              <a:t>.</a:t>
            </a:r>
          </a:p>
          <a:p>
            <a:r>
              <a:rPr lang="en-GB" dirty="0"/>
              <a:t>Monitoring effectiveness of health and wellbeing </a:t>
            </a:r>
            <a:r>
              <a:rPr lang="en-GB" dirty="0" smtClean="0"/>
              <a:t>learning</a:t>
            </a:r>
          </a:p>
          <a:p>
            <a:r>
              <a:rPr lang="en-GB" dirty="0" smtClean="0"/>
              <a:t>Ongoing monitoring and updating of the Online Resource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828633"/>
            <a:ext cx="12309890" cy="1029367"/>
            <a:chOff x="0" y="5828633"/>
            <a:chExt cx="12309890" cy="1029367"/>
          </a:xfrm>
        </p:grpSpPr>
        <p:pic>
          <p:nvPicPr>
            <p:cNvPr id="6" name="Picture 5" descr="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8633"/>
              <a:ext cx="12209380" cy="10293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29407" y="6343316"/>
              <a:ext cx="5980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dirty="0">
                  <a:solidFill>
                    <a:srgbClr val="FFFFFF"/>
                  </a:solidFill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600" dirty="0">
                <a:solidFill>
                  <a:srgbClr val="595959"/>
                </a:solidFill>
                <a:latin typeface="Arial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7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A25872328</value>
    </field>
    <field name="Objective-Title">
      <value order="0">Pregnancy and Parenthood in Young People - RSHP - Slides for RSE Symposium October 2019</value>
    </field>
    <field name="Objective-Description">
      <value order="0"/>
    </field>
    <field name="Objective-CreationStamp">
      <value order="0">2019-09-30T12:06:43Z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2019-09-30T13:12:07Z</value>
    </field>
    <field name="Objective-Owner">
      <value order="0">Sung, Felicity F (U441322)</value>
    </field>
    <field name="Objective-Path">
      <value order="0">Objective Global Folder:SG File Plan:Health, nutrition and care:Health:Health promotion:Advice and policy: Health promotion:Pregnancy and Parenthood in Young People: 2016-2021</value>
    </field>
    <field name="Objective-Parent">
      <value order="0">Pregnancy and Parenthood in Young People: 2016-2021</value>
    </field>
    <field name="Objective-State">
      <value order="0">Being Drafted</value>
    </field>
    <field name="Objective-VersionId">
      <value order="0">vA37284720</value>
    </field>
    <field name="Objective-Version">
      <value order="0">0.2</value>
    </field>
    <field name="Objective-VersionNumber">
      <value order="0">2</value>
    </field>
    <field name="Objective-VersionComment">
      <value order="0">Version 2</value>
    </field>
    <field name="Objective-FileNumber">
      <value order="0">POL/24117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635</Words>
  <Application>Microsoft Office PowerPoint</Application>
  <PresentationFormat>Widescreen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Bold</vt:lpstr>
      <vt:lpstr>Calibri</vt:lpstr>
      <vt:lpstr>Calibri Light</vt:lpstr>
      <vt:lpstr>ＭＳ 明朝</vt:lpstr>
      <vt:lpstr>Times New Roman</vt:lpstr>
      <vt:lpstr>Office Theme</vt:lpstr>
      <vt:lpstr>Relationships, Sexual Health and Parenthood Education  - Scotland</vt:lpstr>
      <vt:lpstr>PowerPoint Presentation</vt:lpstr>
      <vt:lpstr>What is RSHP?</vt:lpstr>
      <vt:lpstr>Current state of play in Scotland </vt:lpstr>
      <vt:lpstr>Key changes and challenges in the past 10 years </vt:lpstr>
      <vt:lpstr>Links between RSE and Health Services</vt:lpstr>
      <vt:lpstr>Progress in the next 5 years – RSHP Online Teaching Resource</vt:lpstr>
      <vt:lpstr>PowerPoint Presentation</vt:lpstr>
      <vt:lpstr>Progress in the next 5 years – cont’d</vt:lpstr>
      <vt:lpstr>Any Questions? 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Wider context of the new 3 -18 RSHP National Resource</dc:title>
  <dc:creator>Hargreaves S (Suzanne)</dc:creator>
  <cp:lastModifiedBy>Miguel Ferro Lopez</cp:lastModifiedBy>
  <cp:revision>18</cp:revision>
  <dcterms:created xsi:type="dcterms:W3CDTF">2019-09-24T14:50:41Z</dcterms:created>
  <dcterms:modified xsi:type="dcterms:W3CDTF">2019-10-25T11:11:37Z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A25872328</vt:lpwstr>
  </property>
  <property fmtid="{D5CDD505-2E9C-101B-9397-08002B2CF9AE}" pid="4" name="Objective-Title">
    <vt:lpwstr>Pregnancy and Parenthood in Young People - RSHP - Slides for RSE Symposium October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2019-09-30T12:06:52Z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2019-09-30T13:12:07Z</vt:filetime>
  </property>
  <property fmtid="{D5CDD505-2E9C-101B-9397-08002B2CF9AE}" pid="11" name="Objective-Owner">
    <vt:lpwstr>Sung, Felicity F (U441322)</vt:lpwstr>
  </property>
  <property fmtid="{D5CDD505-2E9C-101B-9397-08002B2CF9AE}" pid="12" name="Objective-Path">
    <vt:lpwstr>Objective Global Folder:SG File Plan:Health, nutrition and care:Health:Health promotion:Advice and policy: Health promotion:Pregnancy and Parenthood in Young People: 2016-2021:</vt:lpwstr>
  </property>
  <property fmtid="{D5CDD505-2E9C-101B-9397-08002B2CF9AE}" pid="13" name="Objective-Parent">
    <vt:lpwstr>Pregnancy and Parenthood in Young People: 2016-2021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vA37284720</vt:lpwstr>
  </property>
  <property fmtid="{D5CDD505-2E9C-101B-9397-08002B2CF9AE}" pid="16" name="Objective-Version">
    <vt:lpwstr>0.2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</Properties>
</file>