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8"/>
  </p:notesMasterIdLst>
  <p:sldIdLst>
    <p:sldId id="265" r:id="rId3"/>
    <p:sldId id="416" r:id="rId4"/>
    <p:sldId id="441" r:id="rId5"/>
    <p:sldId id="443" r:id="rId6"/>
    <p:sldId id="442" r:id="rId7"/>
    <p:sldId id="440" r:id="rId8"/>
    <p:sldId id="432" r:id="rId9"/>
    <p:sldId id="433" r:id="rId10"/>
    <p:sldId id="434" r:id="rId11"/>
    <p:sldId id="423" r:id="rId12"/>
    <p:sldId id="435" r:id="rId13"/>
    <p:sldId id="414" r:id="rId14"/>
    <p:sldId id="436" r:id="rId15"/>
    <p:sldId id="426" r:id="rId16"/>
    <p:sldId id="417" r:id="rId17"/>
    <p:sldId id="437" r:id="rId18"/>
    <p:sldId id="450" r:id="rId19"/>
    <p:sldId id="438" r:id="rId20"/>
    <p:sldId id="439" r:id="rId21"/>
    <p:sldId id="446" r:id="rId22"/>
    <p:sldId id="445" r:id="rId23"/>
    <p:sldId id="448" r:id="rId24"/>
    <p:sldId id="447" r:id="rId25"/>
    <p:sldId id="430" r:id="rId26"/>
    <p:sldId id="44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0849EA-8579-4D4E-A9A7-D5A36B1C9739}">
          <p14:sldIdLst>
            <p14:sldId id="265"/>
            <p14:sldId id="416"/>
            <p14:sldId id="441"/>
            <p14:sldId id="443"/>
            <p14:sldId id="442"/>
            <p14:sldId id="440"/>
            <p14:sldId id="432"/>
            <p14:sldId id="433"/>
            <p14:sldId id="434"/>
            <p14:sldId id="423"/>
            <p14:sldId id="435"/>
            <p14:sldId id="414"/>
            <p14:sldId id="436"/>
            <p14:sldId id="426"/>
            <p14:sldId id="417"/>
            <p14:sldId id="437"/>
            <p14:sldId id="450"/>
            <p14:sldId id="438"/>
            <p14:sldId id="439"/>
            <p14:sldId id="446"/>
            <p14:sldId id="445"/>
            <p14:sldId id="448"/>
            <p14:sldId id="447"/>
            <p14:sldId id="430"/>
            <p14:sldId id="44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AD7"/>
    <a:srgbClr val="980A6C"/>
    <a:srgbClr val="EC20C0"/>
    <a:srgbClr val="A0C50D"/>
    <a:srgbClr val="CB1B9D"/>
    <a:srgbClr val="588824"/>
    <a:srgbClr val="A6D9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205" autoAdjust="0"/>
  </p:normalViewPr>
  <p:slideViewPr>
    <p:cSldViewPr snapToGrid="0" snapToObjects="1">
      <p:cViewPr varScale="1">
        <p:scale>
          <a:sx n="92" d="100"/>
          <a:sy n="92" d="100"/>
        </p:scale>
        <p:origin x="2200" y="18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9D6BC-49C4-48F1-9A23-358664FDCDA6}" type="datetimeFigureOut">
              <a:rPr lang="en-GB" smtClean="0"/>
              <a:t>03/10/2019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61167-FE74-4B2A-A40E-EA0E6E4D7DAE}" type="slidenum">
              <a:rPr lang="en-GB" smtClean="0"/>
              <a:t>‹#›</a:t>
            </a:fld>
            <a:endParaRPr lang="en-GB"/>
          </a:p>
        </p:txBody>
      </p:sp>
    </p:spTree>
    <p:extLst>
      <p:ext uri="{BB962C8B-B14F-4D97-AF65-F5344CB8AC3E}">
        <p14:creationId xmlns:p14="http://schemas.microsoft.com/office/powerpoint/2010/main" val="304447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Local_government_in_the_United_Kingd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n.wikipedia.org/wiki/State_schoo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01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UKYP</a:t>
            </a:r>
            <a:r>
              <a:rPr lang="en-GB" baseline="0" dirty="0"/>
              <a:t> survey and petition of young people about SRE, delivered to No 10, led to young people having place on Review group</a:t>
            </a:r>
            <a:endParaRPr lang="en-GB" dirty="0"/>
          </a:p>
        </p:txBody>
      </p:sp>
      <p:sp>
        <p:nvSpPr>
          <p:cNvPr id="4" name="Slide Number Placeholder 3"/>
          <p:cNvSpPr>
            <a:spLocks noGrp="1"/>
          </p:cNvSpPr>
          <p:nvPr>
            <p:ph type="sldNum" sz="quarter" idx="10"/>
          </p:nvPr>
        </p:nvSpPr>
        <p:spPr/>
        <p:txBody>
          <a:bodyPr/>
          <a:lstStyle/>
          <a:p>
            <a:fld id="{AB661167-FE74-4B2A-A40E-EA0E6E4D7DAE}" type="slidenum">
              <a:rPr lang="en-GB" smtClean="0"/>
              <a:t>12</a:t>
            </a:fld>
            <a:endParaRPr lang="en-GB"/>
          </a:p>
        </p:txBody>
      </p:sp>
    </p:spTree>
    <p:extLst>
      <p:ext uri="{BB962C8B-B14F-4D97-AF65-F5344CB8AC3E}">
        <p14:creationId xmlns:p14="http://schemas.microsoft.com/office/powerpoint/2010/main" val="151658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6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83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there may be things that we will continue to disagree on, I think this is one area</a:t>
            </a:r>
            <a:r>
              <a:rPr lang="en-GB" baseline="0" dirty="0"/>
              <a:t> that as teachers, educators, parents and others, that we can all agree. Health Education also made statutory.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04652-0397-47B1-B6FF-635D4A86A1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00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If you haven’t already seen these, I would like to draw your attention to two</a:t>
            </a:r>
            <a:r>
              <a:rPr lang="en-GB" sz="1000" baseline="0" dirty="0"/>
              <a:t> important tools that are out there to support your journey towards statutory. </a:t>
            </a:r>
          </a:p>
          <a:p>
            <a:endParaRPr lang="en-GB" sz="1000" baseline="0" dirty="0"/>
          </a:p>
          <a:p>
            <a:pPr marL="228600" indent="-228600">
              <a:buAutoNum type="arabicPeriod"/>
            </a:pPr>
            <a:r>
              <a:rPr lang="en-GB" sz="1000" baseline="0" dirty="0"/>
              <a:t>The 12 principles of high quality RSE (*Lucy may have spoken about this already)</a:t>
            </a:r>
          </a:p>
          <a:p>
            <a:pPr marL="0" indent="0">
              <a:buNone/>
            </a:pPr>
            <a:r>
              <a:rPr lang="en-GB" sz="1000" baseline="0" dirty="0"/>
              <a:t>If you have read the new guidance, you will know that there is quite a bit of information about what students need to learn about, but very little information about </a:t>
            </a:r>
            <a:r>
              <a:rPr lang="en-GB" sz="1000" i="1" baseline="0" dirty="0"/>
              <a:t>how</a:t>
            </a:r>
            <a:r>
              <a:rPr lang="en-GB" sz="1000" baseline="0" dirty="0"/>
              <a:t> you should do that, or what it looks like when it is good. </a:t>
            </a:r>
          </a:p>
          <a:p>
            <a:pPr marL="0" indent="0">
              <a:buNone/>
            </a:pPr>
            <a:r>
              <a:rPr lang="en-GB" sz="1000" baseline="0" dirty="0"/>
              <a:t>We worked with over 60 national partners, including 6 teaching unions, to agree these 12 principles of high quality RSE. They are overarching principles that apply to every setting and every age group. These are a quick, accessible tool that can be used to start a conversation as well as to guide, review and improve your provision.</a:t>
            </a:r>
          </a:p>
          <a:p>
            <a:pPr marL="0" indent="0">
              <a:buNone/>
            </a:pPr>
            <a:r>
              <a:rPr lang="en-GB" sz="1000" baseline="0" dirty="0"/>
              <a:t>2. The Roadmap was developed with the PSHE Association to support schools through the steps needed to be ready for statutory. We found, that many schools were going straight to their curriculum and checking whether what they were providing was meeting the requirements. However, your RSE curriculum content, is only one aspect of RSE and is not enough on its own. The Roadmap takes a whole school approach, as outlined in the guidance and ensures that you have covered all the relevant areas and that you bring your whole community with you. </a:t>
            </a:r>
            <a:endParaRPr lang="en-GB"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04652-0397-47B1-B6FF-635D4A86A1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10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54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of…SHOULD KNOW</a:t>
            </a:r>
          </a:p>
        </p:txBody>
      </p:sp>
      <p:sp>
        <p:nvSpPr>
          <p:cNvPr id="4" name="Slide Number Placeholder 3"/>
          <p:cNvSpPr>
            <a:spLocks noGrp="1"/>
          </p:cNvSpPr>
          <p:nvPr>
            <p:ph type="sldNum" sz="quarter" idx="5"/>
          </p:nvPr>
        </p:nvSpPr>
        <p:spPr/>
        <p:txBody>
          <a:bodyPr/>
          <a:lstStyle/>
          <a:p>
            <a:fld id="{AB661167-FE74-4B2A-A40E-EA0E6E4D7DAE}" type="slidenum">
              <a:rPr lang="en-GB" smtClean="0"/>
              <a:t>19</a:t>
            </a:fld>
            <a:endParaRPr lang="en-GB"/>
          </a:p>
        </p:txBody>
      </p:sp>
    </p:spTree>
    <p:extLst>
      <p:ext uri="{BB962C8B-B14F-4D97-AF65-F5344CB8AC3E}">
        <p14:creationId xmlns:p14="http://schemas.microsoft.com/office/powerpoint/2010/main" val="396503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94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661167-FE74-4B2A-A40E-EA0E6E4D7DAE}" type="slidenum">
              <a:rPr lang="en-GB" smtClean="0"/>
              <a:t>21</a:t>
            </a:fld>
            <a:endParaRPr lang="en-GB"/>
          </a:p>
        </p:txBody>
      </p:sp>
    </p:spTree>
    <p:extLst>
      <p:ext uri="{BB962C8B-B14F-4D97-AF65-F5344CB8AC3E}">
        <p14:creationId xmlns:p14="http://schemas.microsoft.com/office/powerpoint/2010/main" val="3889284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8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13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746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2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44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28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0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84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lumMod val="95000"/>
                    <a:lumOff val="5000"/>
                  </a:schemeClr>
                </a:solidFill>
              </a:rPr>
              <a:t>A copy of </a:t>
            </a:r>
            <a:r>
              <a:rPr lang="en-GB" i="1" dirty="0">
                <a:solidFill>
                  <a:schemeClr val="tx1">
                    <a:lumMod val="95000"/>
                    <a:lumOff val="5000"/>
                  </a:schemeClr>
                </a:solidFill>
              </a:rPr>
              <a:t>Jenny lives with Eric and Martin</a:t>
            </a:r>
            <a:r>
              <a:rPr lang="en-GB" dirty="0">
                <a:solidFill>
                  <a:schemeClr val="tx1">
                    <a:lumMod val="95000"/>
                    <a:lumOff val="5000"/>
                  </a:schemeClr>
                </a:solidFill>
              </a:rPr>
              <a:t>, </a:t>
            </a:r>
            <a:r>
              <a:rPr lang="en-US" dirty="0">
                <a:solidFill>
                  <a:schemeClr val="tx1">
                    <a:lumMod val="95000"/>
                    <a:lumOff val="5000"/>
                  </a:schemeClr>
                </a:solidFill>
              </a:rPr>
              <a:t>probably the first children’s book in English to discuss homosexuality, was discovered in a school library in London. </a:t>
            </a:r>
            <a:r>
              <a:rPr lang="en-US" dirty="0"/>
              <a:t>Hysterical outbursts in the press against school sex education and teaching about homosexuality followed and led to legislation that year to restrict school sex education and later in 1988 to the infamous Section 28.</a:t>
            </a:r>
            <a:r>
              <a:rPr lang="en-GB" sz="1200" b="0" i="0" kern="1200" dirty="0">
                <a:solidFill>
                  <a:schemeClr val="tx1"/>
                </a:solidFill>
                <a:effectLst/>
                <a:latin typeface="+mn-lt"/>
                <a:ea typeface="+mn-ea"/>
                <a:cs typeface="+mn-cs"/>
              </a:rPr>
              <a:t> The amendment was enacted on 24 May 1988, and stated that a </a:t>
            </a:r>
            <a:r>
              <a:rPr lang="en-GB" sz="1200" b="0" i="0" u="none" strike="noStrike" kern="1200" dirty="0">
                <a:solidFill>
                  <a:schemeClr val="tx1"/>
                </a:solidFill>
                <a:effectLst/>
                <a:latin typeface="+mn-lt"/>
                <a:ea typeface="+mn-ea"/>
                <a:cs typeface="+mn-cs"/>
                <a:hlinkClick r:id="rId3" tooltip="Local government in the United Kingdom"/>
              </a:rPr>
              <a:t>local authority</a:t>
            </a:r>
            <a:r>
              <a:rPr lang="en-GB" sz="1200" b="0" i="0" kern="1200" dirty="0">
                <a:solidFill>
                  <a:schemeClr val="tx1"/>
                </a:solidFill>
                <a:effectLst/>
                <a:latin typeface="+mn-lt"/>
                <a:ea typeface="+mn-ea"/>
                <a:cs typeface="+mn-cs"/>
              </a:rPr>
              <a:t> "shall not intentionally promote homosexuality or publish material with the intention of promoting homosexuality" or "promote the teaching in any </a:t>
            </a:r>
            <a:r>
              <a:rPr lang="en-GB" sz="1200" b="0" i="0" u="none" strike="noStrike" kern="1200" dirty="0">
                <a:solidFill>
                  <a:schemeClr val="tx1"/>
                </a:solidFill>
                <a:effectLst/>
                <a:latin typeface="+mn-lt"/>
                <a:ea typeface="+mn-ea"/>
                <a:cs typeface="+mn-cs"/>
                <a:hlinkClick r:id="rId4" tooltip="State school"/>
              </a:rPr>
              <a:t>maintained school</a:t>
            </a:r>
            <a:r>
              <a:rPr lang="en-GB" sz="1200" b="0" i="0" kern="1200" dirty="0">
                <a:solidFill>
                  <a:schemeClr val="tx1"/>
                </a:solidFill>
                <a:effectLst/>
                <a:latin typeface="+mn-lt"/>
                <a:ea typeface="+mn-ea"/>
                <a:cs typeface="+mn-cs"/>
              </a:rPr>
              <a:t> of the acceptability of homosexuality as a pretended family relationship". Repealed in 2000. </a:t>
            </a:r>
            <a:endParaRPr lang="en-US" dirty="0">
              <a:solidFill>
                <a:schemeClr val="tx1">
                  <a:lumMod val="95000"/>
                  <a:lumOff val="5000"/>
                </a:schemeClr>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1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5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Over-arching</a:t>
            </a:r>
            <a:r>
              <a:rPr lang="en-GB" baseline="0" dirty="0"/>
              <a:t> structure of the legislation, including Health Education for reference. </a:t>
            </a:r>
          </a:p>
          <a:p>
            <a:endParaRPr lang="en-GB" baseline="0" dirty="0"/>
          </a:p>
          <a:p>
            <a:r>
              <a:rPr lang="en-GB" baseline="0" dirty="0"/>
              <a:t>If you zoom in, these are examples of the subject content. </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0841A-E046-45A9-B622-39E771EF3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938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8725" b="15730"/>
          <a:stretch/>
        </p:blipFill>
        <p:spPr>
          <a:xfrm>
            <a:off x="1" y="1354854"/>
            <a:ext cx="9176037" cy="3292593"/>
          </a:xfrm>
          <a:prstGeom prst="rect">
            <a:avLst/>
          </a:prstGeom>
        </p:spPr>
      </p:pic>
      <p:pic>
        <p:nvPicPr>
          <p:cNvPr id="8" name="Picture 7" descr="SEF_ new 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626" y="126563"/>
            <a:ext cx="1585793" cy="1034213"/>
          </a:xfrm>
          <a:prstGeom prst="rect">
            <a:avLst/>
          </a:prstGeom>
        </p:spPr>
      </p:pic>
      <p:sp>
        <p:nvSpPr>
          <p:cNvPr id="9" name="Rectangle 8"/>
          <p:cNvSpPr/>
          <p:nvPr userDrawn="1"/>
        </p:nvSpPr>
        <p:spPr>
          <a:xfrm>
            <a:off x="0" y="6649655"/>
            <a:ext cx="9176038" cy="218266"/>
          </a:xfrm>
          <a:prstGeom prst="rect">
            <a:avLst/>
          </a:prstGeom>
          <a:solidFill>
            <a:srgbClr val="118A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3"/>
          <p:cNvSpPr>
            <a:spLocks noGrp="1"/>
          </p:cNvSpPr>
          <p:nvPr>
            <p:ph type="body" sz="quarter" idx="10" hasCustomPrompt="1"/>
          </p:nvPr>
        </p:nvSpPr>
        <p:spPr>
          <a:xfrm>
            <a:off x="912813" y="4841875"/>
            <a:ext cx="5727700" cy="685800"/>
          </a:xfrm>
        </p:spPr>
        <p:txBody>
          <a:bodyPr>
            <a:normAutofit/>
          </a:bodyPr>
          <a:lstStyle>
            <a:lvl1pPr marL="0" indent="0">
              <a:buNone/>
              <a:defRPr sz="3200" baseline="0">
                <a:solidFill>
                  <a:srgbClr val="118AD7"/>
                </a:solidFill>
                <a:latin typeface="appleberry"/>
              </a:defRPr>
            </a:lvl1pPr>
          </a:lstStyle>
          <a:p>
            <a:pPr lvl="0"/>
            <a:r>
              <a:rPr lang="en-US" dirty="0"/>
              <a:t>Click to add course title </a:t>
            </a:r>
          </a:p>
        </p:txBody>
      </p:sp>
      <p:sp>
        <p:nvSpPr>
          <p:cNvPr id="16" name="Text Placeholder 15"/>
          <p:cNvSpPr>
            <a:spLocks noGrp="1"/>
          </p:cNvSpPr>
          <p:nvPr>
            <p:ph type="body" sz="quarter" idx="11" hasCustomPrompt="1"/>
          </p:nvPr>
        </p:nvSpPr>
        <p:spPr>
          <a:xfrm>
            <a:off x="912813" y="5558848"/>
            <a:ext cx="7877176" cy="665451"/>
          </a:xfrm>
        </p:spPr>
        <p:txBody>
          <a:bodyPr>
            <a:normAutofit/>
          </a:bodyPr>
          <a:lstStyle>
            <a:lvl1pPr marL="0" indent="0">
              <a:buNone/>
              <a:defRPr sz="2000" baseline="0">
                <a:solidFill>
                  <a:schemeClr val="bg1">
                    <a:lumMod val="50000"/>
                  </a:schemeClr>
                </a:solidFill>
                <a:latin typeface="appleberry"/>
              </a:defRPr>
            </a:lvl1pPr>
          </a:lstStyle>
          <a:p>
            <a:pPr lvl="0"/>
            <a:r>
              <a:rPr lang="en-US" dirty="0"/>
              <a:t>Click to add author/date</a:t>
            </a:r>
          </a:p>
        </p:txBody>
      </p:sp>
    </p:spTree>
    <p:extLst>
      <p:ext uri="{BB962C8B-B14F-4D97-AF65-F5344CB8AC3E}">
        <p14:creationId xmlns:p14="http://schemas.microsoft.com/office/powerpoint/2010/main" val="110207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964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213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SEF_ new 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626" y="126563"/>
            <a:ext cx="1585793" cy="1034213"/>
          </a:xfrm>
          <a:prstGeom prst="rect">
            <a:avLst/>
          </a:prstGeom>
        </p:spPr>
      </p:pic>
      <p:sp>
        <p:nvSpPr>
          <p:cNvPr id="4" name="TextBox 3"/>
          <p:cNvSpPr txBox="1"/>
          <p:nvPr userDrawn="1"/>
        </p:nvSpPr>
        <p:spPr>
          <a:xfrm>
            <a:off x="6538922" y="4937746"/>
            <a:ext cx="2750551" cy="338554"/>
          </a:xfrm>
          <a:prstGeom prst="rect">
            <a:avLst/>
          </a:prstGeom>
          <a:noFill/>
        </p:spPr>
        <p:txBody>
          <a:bodyPr wrap="square" rtlCol="0">
            <a:spAutoFit/>
          </a:bodyPr>
          <a:lstStyle/>
          <a:p>
            <a:r>
              <a:rPr lang="en-GB" sz="1600" b="1" dirty="0">
                <a:solidFill>
                  <a:srgbClr val="118AD7"/>
                </a:solidFill>
                <a:latin typeface="DIN Next W01 Rounded"/>
              </a:rPr>
              <a:t>@</a:t>
            </a:r>
            <a:r>
              <a:rPr lang="en-GB" sz="1600" b="1" dirty="0" err="1">
                <a:solidFill>
                  <a:srgbClr val="118AD7"/>
                </a:solidFill>
                <a:latin typeface="DIN Next W01 Rounded"/>
              </a:rPr>
              <a:t>sex_ed_forum</a:t>
            </a:r>
            <a:endParaRPr lang="en-GB" sz="1600" b="1" dirty="0">
              <a:solidFill>
                <a:srgbClr val="118AD7"/>
              </a:solidFill>
              <a:latin typeface="DIN Next W01 Rounded"/>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6651" y="5284683"/>
            <a:ext cx="741431" cy="951355"/>
          </a:xfrm>
          <a:prstGeom prst="rect">
            <a:avLst/>
          </a:prstGeom>
        </p:spPr>
      </p:pic>
      <p:sp>
        <p:nvSpPr>
          <p:cNvPr id="7" name="Rectangle 6"/>
          <p:cNvSpPr/>
          <p:nvPr userDrawn="1"/>
        </p:nvSpPr>
        <p:spPr>
          <a:xfrm>
            <a:off x="1506681" y="5589707"/>
            <a:ext cx="7284027" cy="646331"/>
          </a:xfrm>
          <a:prstGeom prst="rect">
            <a:avLst/>
          </a:prstGeom>
        </p:spPr>
        <p:txBody>
          <a:bodyPr wrap="square">
            <a:spAutoFit/>
          </a:bodyPr>
          <a:lstStyle/>
          <a:p>
            <a:pPr algn="just"/>
            <a:r>
              <a:rPr lang="en-GB" sz="1200" b="0" i="0" dirty="0">
                <a:solidFill>
                  <a:srgbClr val="939393"/>
                </a:solidFill>
                <a:effectLst/>
                <a:latin typeface="DIN Next W01 Rounded"/>
              </a:rPr>
              <a:t>The Sex Education Forum is hosted by National Children's Bureau. © National Children's Bureau - Registered charity No. 258825. Registered in England and Wales No. 952717 Registered office: National Children’s Bureau, WeWork, 115 Mare Street, London E8 4RU. A Company Limited by Guarantee.</a:t>
            </a:r>
            <a:endParaRPr lang="en-GB" sz="1200" dirty="0"/>
          </a:p>
        </p:txBody>
      </p:sp>
      <p:pic>
        <p:nvPicPr>
          <p:cNvPr id="8" name="Picture 7"/>
          <p:cNvPicPr>
            <a:picLocks noChangeAspect="1"/>
          </p:cNvPicPr>
          <p:nvPr userDrawn="1"/>
        </p:nvPicPr>
        <p:blipFill>
          <a:blip r:embed="rId4"/>
          <a:stretch>
            <a:fillRect/>
          </a:stretch>
        </p:blipFill>
        <p:spPr>
          <a:xfrm>
            <a:off x="6208161" y="4953304"/>
            <a:ext cx="330761" cy="307438"/>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11817" b="41478"/>
          <a:stretch/>
        </p:blipFill>
        <p:spPr>
          <a:xfrm>
            <a:off x="0" y="1241935"/>
            <a:ext cx="9144000" cy="2847110"/>
          </a:xfrm>
          <a:prstGeom prst="rect">
            <a:avLst/>
          </a:prstGeom>
        </p:spPr>
      </p:pic>
      <p:sp>
        <p:nvSpPr>
          <p:cNvPr id="10" name="Rectangle 9"/>
          <p:cNvSpPr/>
          <p:nvPr userDrawn="1"/>
        </p:nvSpPr>
        <p:spPr>
          <a:xfrm>
            <a:off x="0" y="4250817"/>
            <a:ext cx="9144000" cy="584775"/>
          </a:xfrm>
          <a:prstGeom prst="rect">
            <a:avLst/>
          </a:prstGeom>
        </p:spPr>
        <p:txBody>
          <a:bodyPr wrap="square">
            <a:spAutoFit/>
          </a:bodyPr>
          <a:lstStyle/>
          <a:p>
            <a:pPr algn="ctr"/>
            <a:r>
              <a:rPr lang="en-US" sz="3200" b="1" dirty="0">
                <a:solidFill>
                  <a:srgbClr val="118AD7"/>
                </a:solidFill>
                <a:latin typeface="DIN Next W01 Rounded"/>
              </a:rPr>
              <a:t>www.sexeducationforum.org.uk</a:t>
            </a:r>
            <a:endParaRPr lang="en-GB" sz="3200" b="1" dirty="0">
              <a:solidFill>
                <a:srgbClr val="118AD7"/>
              </a:solidFill>
              <a:latin typeface="DIN Next W01 Rounded"/>
            </a:endParaRPr>
          </a:p>
        </p:txBody>
      </p:sp>
    </p:spTree>
    <p:extLst>
      <p:ext uri="{BB962C8B-B14F-4D97-AF65-F5344CB8AC3E}">
        <p14:creationId xmlns:p14="http://schemas.microsoft.com/office/powerpoint/2010/main" val="351759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1981157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9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145915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2762485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304012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4242599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258175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GB" dirty="0"/>
              <a:t>Click to edit Master title style</a:t>
            </a:r>
            <a:endParaRPr lang="en-US" dirty="0"/>
          </a:p>
        </p:txBody>
      </p:sp>
      <p:sp>
        <p:nvSpPr>
          <p:cNvPr id="3" name="Content Placeholder 2"/>
          <p:cNvSpPr>
            <a:spLocks noGrp="1"/>
          </p:cNvSpPr>
          <p:nvPr>
            <p:ph idx="1" hasCustomPrompt="1"/>
          </p:nvPr>
        </p:nvSpPr>
        <p:spPr/>
        <p:txBody>
          <a:bodyPr/>
          <a:lstStyle>
            <a:lvl2pPr marL="742950" indent="-285750">
              <a:buClr>
                <a:srgbClr val="A0C50D"/>
              </a:buClr>
              <a:buFont typeface="Arial" panose="020B0604020202020204" pitchFamily="34" charset="0"/>
              <a:buChar char="•"/>
              <a:defRPr/>
            </a:lvl2pPr>
            <a:lvl3pPr marL="1143000" indent="-228600">
              <a:buClrTx/>
              <a:buFont typeface="Courier New" panose="02070309020205020404" pitchFamily="49" charset="0"/>
              <a:buChar char="o"/>
              <a:defRPr/>
            </a:lvl3pPr>
            <a:lvl4pPr marL="1600200" indent="-228600">
              <a:buSzPct val="80000"/>
              <a:buFont typeface="Wingdings" panose="05000000000000000000" pitchFamily="2" charset="2"/>
              <a:buChar char="Ø"/>
              <a:defRPr baseline="0"/>
            </a:lvl4pPr>
          </a:lstStyle>
          <a:p>
            <a:pPr lvl="0"/>
            <a:r>
              <a:rPr lang="en-GB" dirty="0"/>
              <a:t>Click to edit Master text styles</a:t>
            </a:r>
          </a:p>
          <a:p>
            <a:pPr lvl="1"/>
            <a:r>
              <a:rPr lang="en-GB" dirty="0"/>
              <a:t>First level</a:t>
            </a:r>
          </a:p>
          <a:p>
            <a:pPr lvl="2"/>
            <a:r>
              <a:rPr lang="en-GB" dirty="0"/>
              <a:t>Second level</a:t>
            </a:r>
          </a:p>
          <a:p>
            <a:pPr lvl="3"/>
            <a:r>
              <a:rPr lang="en-GB" dirty="0"/>
              <a:t>Third level</a:t>
            </a:r>
          </a:p>
        </p:txBody>
      </p:sp>
    </p:spTree>
    <p:extLst>
      <p:ext uri="{BB962C8B-B14F-4D97-AF65-F5344CB8AC3E}">
        <p14:creationId xmlns:p14="http://schemas.microsoft.com/office/powerpoint/2010/main" val="29810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1267583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109322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4072501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AB4272-D7B0-714D-A225-B58806646B40}" type="datetimeFigureOut">
              <a:rPr lang="en-US" smtClean="0"/>
              <a:t>10/3/19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E5D5E6-E886-A549-B795-6C7845614FC4}" type="slidenum">
              <a:rPr lang="en-US" smtClean="0"/>
              <a:t>‹#›</a:t>
            </a:fld>
            <a:endParaRPr lang="en-US"/>
          </a:p>
        </p:txBody>
      </p:sp>
    </p:spTree>
    <p:extLst>
      <p:ext uri="{BB962C8B-B14F-4D97-AF65-F5344CB8AC3E}">
        <p14:creationId xmlns:p14="http://schemas.microsoft.com/office/powerpoint/2010/main" val="197855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8725" b="15730"/>
          <a:stretch/>
        </p:blipFill>
        <p:spPr>
          <a:xfrm>
            <a:off x="1" y="1354854"/>
            <a:ext cx="9176037" cy="3292593"/>
          </a:xfrm>
          <a:prstGeom prst="rect">
            <a:avLst/>
          </a:prstGeom>
        </p:spPr>
      </p:pic>
      <p:pic>
        <p:nvPicPr>
          <p:cNvPr id="8" name="Picture 7" descr="SEF_ new 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626" y="126563"/>
            <a:ext cx="1585793" cy="1034213"/>
          </a:xfrm>
          <a:prstGeom prst="rect">
            <a:avLst/>
          </a:prstGeom>
        </p:spPr>
      </p:pic>
      <p:sp>
        <p:nvSpPr>
          <p:cNvPr id="9" name="Rectangle 8"/>
          <p:cNvSpPr/>
          <p:nvPr userDrawn="1"/>
        </p:nvSpPr>
        <p:spPr>
          <a:xfrm>
            <a:off x="0" y="6649655"/>
            <a:ext cx="9176038" cy="218266"/>
          </a:xfrm>
          <a:prstGeom prst="rect">
            <a:avLst/>
          </a:prstGeom>
          <a:solidFill>
            <a:srgbClr val="118A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3"/>
          <p:cNvSpPr>
            <a:spLocks noGrp="1"/>
          </p:cNvSpPr>
          <p:nvPr>
            <p:ph type="body" sz="quarter" idx="10" hasCustomPrompt="1"/>
          </p:nvPr>
        </p:nvSpPr>
        <p:spPr>
          <a:xfrm>
            <a:off x="912813" y="4841875"/>
            <a:ext cx="5727700" cy="685800"/>
          </a:xfrm>
        </p:spPr>
        <p:txBody>
          <a:bodyPr>
            <a:normAutofit/>
          </a:bodyPr>
          <a:lstStyle>
            <a:lvl1pPr marL="0" indent="0">
              <a:buNone/>
              <a:defRPr sz="3200" baseline="0">
                <a:solidFill>
                  <a:srgbClr val="118AD7"/>
                </a:solidFill>
                <a:latin typeface="appleberry"/>
              </a:defRPr>
            </a:lvl1pPr>
          </a:lstStyle>
          <a:p>
            <a:pPr lvl="0"/>
            <a:r>
              <a:rPr lang="en-US" dirty="0"/>
              <a:t>Click to add course title </a:t>
            </a:r>
          </a:p>
        </p:txBody>
      </p:sp>
      <p:sp>
        <p:nvSpPr>
          <p:cNvPr id="16" name="Text Placeholder 15"/>
          <p:cNvSpPr>
            <a:spLocks noGrp="1"/>
          </p:cNvSpPr>
          <p:nvPr>
            <p:ph type="body" sz="quarter" idx="11" hasCustomPrompt="1"/>
          </p:nvPr>
        </p:nvSpPr>
        <p:spPr>
          <a:xfrm>
            <a:off x="912813" y="5558848"/>
            <a:ext cx="7877176" cy="665451"/>
          </a:xfrm>
        </p:spPr>
        <p:txBody>
          <a:bodyPr>
            <a:normAutofit/>
          </a:bodyPr>
          <a:lstStyle>
            <a:lvl1pPr marL="0" indent="0">
              <a:buNone/>
              <a:defRPr sz="2000" baseline="0">
                <a:solidFill>
                  <a:schemeClr val="bg1">
                    <a:lumMod val="50000"/>
                  </a:schemeClr>
                </a:solidFill>
                <a:latin typeface="appleberry"/>
              </a:defRPr>
            </a:lvl1pPr>
          </a:lstStyle>
          <a:p>
            <a:pPr lvl="0"/>
            <a:r>
              <a:rPr lang="en-US" dirty="0"/>
              <a:t>Click to add author/date</a:t>
            </a:r>
          </a:p>
        </p:txBody>
      </p:sp>
    </p:spTree>
    <p:extLst>
      <p:ext uri="{BB962C8B-B14F-4D97-AF65-F5344CB8AC3E}">
        <p14:creationId xmlns:p14="http://schemas.microsoft.com/office/powerpoint/2010/main" val="104671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8301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2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9727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0939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55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03386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95397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1"/>
            <a:r>
              <a:rPr lang="en-GB" dirty="0"/>
              <a:t>Click to edit Master text styles</a:t>
            </a:r>
          </a:p>
          <a:p>
            <a:pPr lvl="1"/>
            <a:r>
              <a:rPr lang="en-GB" dirty="0"/>
              <a:t>First level</a:t>
            </a:r>
          </a:p>
          <a:p>
            <a:pPr lvl="2"/>
            <a:r>
              <a:rPr lang="en-GB" dirty="0"/>
              <a:t>Second level</a:t>
            </a:r>
          </a:p>
          <a:p>
            <a:pPr lvl="3"/>
            <a:r>
              <a:rPr lang="en-GB" dirty="0"/>
              <a:t>Third level</a:t>
            </a:r>
          </a:p>
          <a:p>
            <a:pPr lvl="4"/>
            <a:r>
              <a:rPr lang="en-GB" dirty="0"/>
              <a:t>Fourth level</a:t>
            </a:r>
          </a:p>
          <a:p>
            <a:pPr lvl="5"/>
            <a:r>
              <a:rPr lang="en-GB" dirty="0"/>
              <a:t>Fifth level</a:t>
            </a:r>
            <a:endParaRPr lang="en-US" dirty="0"/>
          </a:p>
        </p:txBody>
      </p:sp>
      <p:sp>
        <p:nvSpPr>
          <p:cNvPr id="9" name="Rectangle 8"/>
          <p:cNvSpPr/>
          <p:nvPr userDrawn="1"/>
        </p:nvSpPr>
        <p:spPr>
          <a:xfrm>
            <a:off x="0" y="6605689"/>
            <a:ext cx="9176038" cy="138896"/>
          </a:xfrm>
          <a:prstGeom prst="rect">
            <a:avLst/>
          </a:prstGeom>
          <a:solidFill>
            <a:srgbClr val="A0C5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0C50D"/>
              </a:solidFill>
            </a:endParaRPr>
          </a:p>
        </p:txBody>
      </p:sp>
      <p:sp>
        <p:nvSpPr>
          <p:cNvPr id="8" name="Rectangle 7"/>
          <p:cNvSpPr/>
          <p:nvPr userDrawn="1"/>
        </p:nvSpPr>
        <p:spPr>
          <a:xfrm>
            <a:off x="0" y="6649655"/>
            <a:ext cx="9176038" cy="218266"/>
          </a:xfrm>
          <a:prstGeom prst="rect">
            <a:avLst/>
          </a:prstGeom>
          <a:solidFill>
            <a:srgbClr val="118A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247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3200" kern="1200">
          <a:solidFill>
            <a:srgbClr val="118AD7"/>
          </a:solidFill>
          <a:latin typeface="appleberry"/>
          <a:ea typeface="+mj-ea"/>
          <a:cs typeface="+mj-cs"/>
        </a:defRPr>
      </a:lvl1pPr>
    </p:titleStyle>
    <p:bodyStyle>
      <a:lvl1pPr marL="457200" indent="-457200" algn="l" defTabSz="457200" rtl="0" eaLnBrk="1" latinLnBrk="0" hangingPunct="1">
        <a:spcBef>
          <a:spcPct val="20000"/>
        </a:spcBef>
        <a:buClr>
          <a:srgbClr val="118AD7"/>
        </a:buClr>
        <a:buFontTx/>
        <a:buChar char="–"/>
        <a:defRPr sz="3200" kern="1200">
          <a:solidFill>
            <a:schemeClr val="tx1"/>
          </a:solidFill>
          <a:latin typeface="L Helvetica Light 2"/>
          <a:ea typeface="+mn-ea"/>
          <a:cs typeface="+mn-cs"/>
        </a:defRPr>
      </a:lvl1pPr>
      <a:lvl2pPr marL="742950" indent="-285750" algn="l" defTabSz="457200" rtl="0" eaLnBrk="1" latinLnBrk="0" hangingPunct="1">
        <a:spcBef>
          <a:spcPct val="20000"/>
        </a:spcBef>
        <a:buClr>
          <a:srgbClr val="118AD7"/>
        </a:buClr>
        <a:buFontTx/>
        <a:buChar char="–"/>
        <a:defRPr sz="2800" kern="1200">
          <a:solidFill>
            <a:schemeClr val="tx1"/>
          </a:solidFill>
          <a:latin typeface="L Helvetica Light 2"/>
          <a:ea typeface="+mn-ea"/>
          <a:cs typeface="+mn-cs"/>
        </a:defRPr>
      </a:lvl2pPr>
      <a:lvl3pPr marL="1143000" indent="-228600" algn="l" defTabSz="457200" rtl="0" eaLnBrk="1" latinLnBrk="0" hangingPunct="1">
        <a:spcBef>
          <a:spcPct val="20000"/>
        </a:spcBef>
        <a:buClr>
          <a:srgbClr val="A0C50D"/>
        </a:buClr>
        <a:buSzPct val="80000"/>
        <a:buFont typeface="Arial" panose="020B0604020202020204" pitchFamily="34" charset="0"/>
        <a:buChar char="•"/>
        <a:defRPr sz="2400" kern="1200">
          <a:solidFill>
            <a:schemeClr val="tx1"/>
          </a:solidFill>
          <a:latin typeface="L Helvetica Light 2"/>
          <a:ea typeface="+mn-ea"/>
          <a:cs typeface="+mn-cs"/>
        </a:defRPr>
      </a:lvl3pPr>
      <a:lvl4pPr marL="1600200" indent="-228600" algn="l" defTabSz="457200" rtl="0" eaLnBrk="1" latinLnBrk="0" hangingPunct="1">
        <a:spcBef>
          <a:spcPct val="20000"/>
        </a:spcBef>
        <a:buSzPct val="80000"/>
        <a:buFont typeface="Courier New" panose="02070309020205020404" pitchFamily="49" charset="0"/>
        <a:buChar char="o"/>
        <a:defRPr sz="2000" kern="1200">
          <a:solidFill>
            <a:schemeClr val="tx1"/>
          </a:solidFill>
          <a:latin typeface="L Helvetica Light 2"/>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 Helvetica Light 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80997"/>
            <a:ext cx="9176038" cy="138896"/>
          </a:xfrm>
          <a:prstGeom prst="rect">
            <a:avLst/>
          </a:prstGeom>
          <a:solidFill>
            <a:srgbClr val="A0C5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0C50D"/>
              </a:solidFill>
            </a:endParaRPr>
          </a:p>
        </p:txBody>
      </p:sp>
      <p:sp>
        <p:nvSpPr>
          <p:cNvPr id="8" name="Rectangle 7"/>
          <p:cNvSpPr/>
          <p:nvPr userDrawn="1"/>
        </p:nvSpPr>
        <p:spPr>
          <a:xfrm>
            <a:off x="0" y="6518200"/>
            <a:ext cx="9176038" cy="349721"/>
          </a:xfrm>
          <a:prstGeom prst="rect">
            <a:avLst/>
          </a:prstGeom>
          <a:solidFill>
            <a:srgbClr val="118A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30 years 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02223" y="5515250"/>
            <a:ext cx="1089867" cy="881510"/>
          </a:xfrm>
          <a:prstGeom prst="rect">
            <a:avLst/>
          </a:prstGeom>
        </p:spPr>
      </p:pic>
      <p:sp>
        <p:nvSpPr>
          <p:cNvPr id="13" name="Title Placeholder 12"/>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Title</a:t>
            </a:r>
            <a:endParaRPr lang="en-US" dirty="0"/>
          </a:p>
        </p:txBody>
      </p:sp>
      <p:sp>
        <p:nvSpPr>
          <p:cNvPr id="14" name="Text Placeholder 13"/>
          <p:cNvSpPr>
            <a:spLocks noGrp="1"/>
          </p:cNvSpPr>
          <p:nvPr>
            <p:ph type="body" idx="1"/>
          </p:nvPr>
        </p:nvSpPr>
        <p:spPr>
          <a:xfrm>
            <a:off x="476588" y="1600201"/>
            <a:ext cx="8210211" cy="3741744"/>
          </a:xfrm>
          <a:prstGeom prst="rect">
            <a:avLst/>
          </a:prstGeom>
        </p:spPr>
        <p:txBody>
          <a:bodyPr vert="horz" lIns="91440" tIns="45720" rIns="91440" bIns="45720" rtlCol="0">
            <a:normAutofit/>
          </a:bodyPr>
          <a:lstStyle/>
          <a:p>
            <a:pPr lvl="0"/>
            <a:r>
              <a:rPr lang="en-GB" dirty="0"/>
              <a:t>Click to edit Master text styles</a:t>
            </a:r>
            <a:endParaRPr lang="en-US" dirty="0"/>
          </a:p>
        </p:txBody>
      </p:sp>
    </p:spTree>
    <p:extLst>
      <p:ext uri="{BB962C8B-B14F-4D97-AF65-F5344CB8AC3E}">
        <p14:creationId xmlns:p14="http://schemas.microsoft.com/office/powerpoint/2010/main" val="15350805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457200" rtl="0" eaLnBrk="1" latinLnBrk="0" hangingPunct="1">
        <a:spcBef>
          <a:spcPct val="0"/>
        </a:spcBef>
        <a:buNone/>
        <a:defRPr sz="3200" kern="1200">
          <a:solidFill>
            <a:srgbClr val="118AD7"/>
          </a:solidFill>
          <a:latin typeface="appleberry"/>
          <a:ea typeface="+mj-ea"/>
          <a:cs typeface="appleberry"/>
        </a:defRPr>
      </a:lvl1pPr>
    </p:titleStyle>
    <p:bodyStyle>
      <a:lvl1pPr marL="0" indent="0" algn="l" defTabSz="457200" rtl="0" eaLnBrk="1" latinLnBrk="0" hangingPunct="1">
        <a:spcBef>
          <a:spcPct val="20000"/>
        </a:spcBef>
        <a:buFont typeface="Arial"/>
        <a:buNone/>
        <a:defRPr sz="1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2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2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2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2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publications.parliament.uk/pa/cm201415/cmselect/cmeduc/145/145.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sexeducationforum.org.uk/resources/advice-guidance/principles-good-rs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sexeducationforum.org.uk/resources/advice-guidance/roadmap-statutory-rse-0"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v.uk/government/publications/relationships-education-relationships-and-sex-education-rse-and-health-educ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81150/Draft_guidance_Relationships_Education__Relationships_and_Sex_Education__RSE__and_Health_Education2.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flipH="1">
            <a:off x="-1246909" y="2988886"/>
            <a:ext cx="1084147" cy="685800"/>
          </a:xfrm>
        </p:spPr>
        <p:txBody>
          <a:bodyPr>
            <a:normAutofit fontScale="40000" lnSpcReduction="20000"/>
          </a:bodyPr>
          <a:lstStyle/>
          <a:p>
            <a:r>
              <a:rPr lang="en-GB" dirty="0"/>
              <a:t>Statutory RSE – finding our way</a:t>
            </a:r>
          </a:p>
        </p:txBody>
      </p:sp>
      <p:sp>
        <p:nvSpPr>
          <p:cNvPr id="3" name="Text Placeholder 2"/>
          <p:cNvSpPr>
            <a:spLocks noGrp="1"/>
          </p:cNvSpPr>
          <p:nvPr>
            <p:ph type="body" sz="quarter" idx="11"/>
          </p:nvPr>
        </p:nvSpPr>
        <p:spPr>
          <a:xfrm>
            <a:off x="261650" y="5115502"/>
            <a:ext cx="7877176" cy="665451"/>
          </a:xfrm>
        </p:spPr>
        <p:txBody>
          <a:bodyPr>
            <a:noAutofit/>
          </a:bodyPr>
          <a:lstStyle/>
          <a:p>
            <a:r>
              <a:rPr lang="en-GB" b="1" dirty="0">
                <a:solidFill>
                  <a:schemeClr val="tx1"/>
                </a:solidFill>
                <a:latin typeface="+mn-lt"/>
              </a:rPr>
              <a:t>Alison Hadley</a:t>
            </a:r>
            <a:r>
              <a:rPr lang="en-GB" dirty="0">
                <a:solidFill>
                  <a:schemeClr val="tx1"/>
                </a:solidFill>
                <a:latin typeface="+mn-lt"/>
              </a:rPr>
              <a:t>, Director, Teenage Pregnancy Knowledge Exchange, University of Bedfordshire</a:t>
            </a:r>
          </a:p>
          <a:p>
            <a:r>
              <a:rPr lang="en-GB" b="1" dirty="0">
                <a:solidFill>
                  <a:schemeClr val="tx1"/>
                </a:solidFill>
                <a:latin typeface="+mn-lt"/>
              </a:rPr>
              <a:t>Lucy Emmerson</a:t>
            </a:r>
            <a:r>
              <a:rPr lang="en-GB" dirty="0">
                <a:solidFill>
                  <a:schemeClr val="tx1"/>
                </a:solidFill>
                <a:latin typeface="+mn-lt"/>
              </a:rPr>
              <a:t>, Director, Sex Education Forum</a:t>
            </a:r>
          </a:p>
          <a:p>
            <a:r>
              <a:rPr lang="en-GB" b="1" dirty="0">
                <a:solidFill>
                  <a:schemeClr val="tx1"/>
                </a:solidFill>
                <a:latin typeface="+mn-lt"/>
              </a:rPr>
              <a:t>Jonathan </a:t>
            </a:r>
            <a:r>
              <a:rPr lang="en-GB" b="1" dirty="0" err="1">
                <a:solidFill>
                  <a:schemeClr val="tx1"/>
                </a:solidFill>
                <a:latin typeface="+mn-lt"/>
              </a:rPr>
              <a:t>Baggaley</a:t>
            </a:r>
            <a:r>
              <a:rPr lang="en-GB" b="1" dirty="0">
                <a:solidFill>
                  <a:schemeClr val="tx1"/>
                </a:solidFill>
                <a:latin typeface="+mn-lt"/>
              </a:rPr>
              <a:t>, </a:t>
            </a:r>
            <a:r>
              <a:rPr lang="en-GB" dirty="0">
                <a:solidFill>
                  <a:schemeClr val="tx1"/>
                </a:solidFill>
                <a:latin typeface="+mn-lt"/>
              </a:rPr>
              <a:t>Chief Executive, PSHE Association </a:t>
            </a:r>
          </a:p>
        </p:txBody>
      </p:sp>
      <p:sp>
        <p:nvSpPr>
          <p:cNvPr id="4" name="TextBox 3">
            <a:extLst>
              <a:ext uri="{FF2B5EF4-FFF2-40B4-BE49-F238E27FC236}">
                <a16:creationId xmlns:a16="http://schemas.microsoft.com/office/drawing/2014/main" id="{E492C841-AEF4-A74F-BD3B-080CF43E664F}"/>
              </a:ext>
            </a:extLst>
          </p:cNvPr>
          <p:cNvSpPr txBox="1"/>
          <p:nvPr/>
        </p:nvSpPr>
        <p:spPr>
          <a:xfrm>
            <a:off x="2702190" y="346364"/>
            <a:ext cx="4298421" cy="954107"/>
          </a:xfrm>
          <a:prstGeom prst="rect">
            <a:avLst/>
          </a:prstGeom>
          <a:noFill/>
        </p:spPr>
        <p:txBody>
          <a:bodyPr wrap="none" rtlCol="0">
            <a:spAutoFit/>
          </a:bodyPr>
          <a:lstStyle/>
          <a:p>
            <a:r>
              <a:rPr lang="en-US" sz="3200" dirty="0">
                <a:solidFill>
                  <a:srgbClr val="118AD7"/>
                </a:solidFill>
              </a:rPr>
              <a:t>Six Nations: RSE Seminar</a:t>
            </a:r>
          </a:p>
          <a:p>
            <a:r>
              <a:rPr lang="en-US" sz="2400" dirty="0">
                <a:solidFill>
                  <a:srgbClr val="118AD7"/>
                </a:solidFill>
              </a:rPr>
              <a:t>The England Perspective</a:t>
            </a:r>
          </a:p>
        </p:txBody>
      </p:sp>
    </p:spTree>
    <p:extLst>
      <p:ext uri="{BB962C8B-B14F-4D97-AF65-F5344CB8AC3E}">
        <p14:creationId xmlns:p14="http://schemas.microsoft.com/office/powerpoint/2010/main" val="63743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fontScale="90000"/>
          </a:bodyPr>
          <a:lstStyle/>
          <a:p>
            <a:r>
              <a:rPr lang="en-GB" dirty="0"/>
              <a:t>1999: New government launches Teenage Pregnancy Strategy</a:t>
            </a:r>
            <a:br>
              <a:rPr lang="en-GB" dirty="0"/>
            </a:br>
            <a:endParaRPr lang="en-GB" sz="1600" dirty="0"/>
          </a:p>
        </p:txBody>
      </p:sp>
      <p:sp>
        <p:nvSpPr>
          <p:cNvPr id="3" name="Content Placeholder 2"/>
          <p:cNvSpPr>
            <a:spLocks noGrp="1"/>
          </p:cNvSpPr>
          <p:nvPr>
            <p:ph idx="1"/>
          </p:nvPr>
        </p:nvSpPr>
        <p:spPr>
          <a:xfrm>
            <a:off x="529936" y="1656049"/>
            <a:ext cx="3920836" cy="4525963"/>
          </a:xfrm>
        </p:spPr>
        <p:txBody>
          <a:bodyPr>
            <a:normAutofit/>
          </a:bodyPr>
          <a:lstStyle/>
          <a:p>
            <a:endParaRPr lang="en-GB" sz="2400" dirty="0">
              <a:solidFill>
                <a:srgbClr val="002060"/>
              </a:solidFill>
              <a:latin typeface="Helvetica"/>
              <a:cs typeface="Helvetica"/>
            </a:endParaRPr>
          </a:p>
          <a:p>
            <a:r>
              <a:rPr lang="en-GB" sz="2400" dirty="0">
                <a:latin typeface="Helvetica"/>
                <a:cs typeface="Helvetica"/>
              </a:rPr>
              <a:t>Strategy endorses evidence for comprehensive RSE in all schools</a:t>
            </a:r>
          </a:p>
          <a:p>
            <a:r>
              <a:rPr lang="en-GB" sz="2400" dirty="0">
                <a:latin typeface="Helvetica"/>
                <a:cs typeface="Helvetica"/>
              </a:rPr>
              <a:t>..but stops short of making it compulsory to avoid negative media reaction</a:t>
            </a:r>
          </a:p>
          <a:p>
            <a:r>
              <a:rPr lang="en-GB" sz="2400" dirty="0">
                <a:latin typeface="Helvetica"/>
                <a:cs typeface="Helvetica"/>
              </a:rPr>
              <a:t>Section 28 legislation repealed (2000)</a:t>
            </a:r>
          </a:p>
        </p:txBody>
      </p:sp>
      <p:pic>
        <p:nvPicPr>
          <p:cNvPr id="5" name="Picture 2">
            <a:extLst>
              <a:ext uri="{FF2B5EF4-FFF2-40B4-BE49-F238E27FC236}">
                <a16:creationId xmlns:a16="http://schemas.microsoft.com/office/drawing/2014/main" id="{4B9BD900-7001-9146-855A-4EF301C42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424" y="1656049"/>
            <a:ext cx="3240359" cy="41044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91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fontScale="90000"/>
          </a:bodyPr>
          <a:lstStyle/>
          <a:p>
            <a:r>
              <a:rPr lang="en-GB" dirty="0"/>
              <a:t>2000-2010: Significant government and NGO activity to improve RSE (despite non-statutory decision)</a:t>
            </a:r>
            <a:br>
              <a:rPr lang="en-GB" dirty="0"/>
            </a:br>
            <a:endParaRPr lang="en-GB" sz="1600" dirty="0"/>
          </a:p>
        </p:txBody>
      </p:sp>
      <p:sp>
        <p:nvSpPr>
          <p:cNvPr id="3" name="Content Placeholder 2"/>
          <p:cNvSpPr>
            <a:spLocks noGrp="1"/>
          </p:cNvSpPr>
          <p:nvPr>
            <p:ph idx="1"/>
          </p:nvPr>
        </p:nvSpPr>
        <p:spPr>
          <a:xfrm>
            <a:off x="457200" y="1600200"/>
            <a:ext cx="8302336" cy="4525963"/>
          </a:xfrm>
        </p:spPr>
        <p:txBody>
          <a:bodyPr>
            <a:normAutofit/>
          </a:bodyPr>
          <a:lstStyle/>
          <a:p>
            <a:endParaRPr lang="en-GB" sz="2400" dirty="0">
              <a:latin typeface="Helvetica"/>
              <a:cs typeface="Helvetica"/>
            </a:endParaRPr>
          </a:p>
          <a:p>
            <a:r>
              <a:rPr lang="en-GB" sz="2400" dirty="0">
                <a:latin typeface="Helvetica"/>
                <a:cs typeface="Helvetica"/>
              </a:rPr>
              <a:t>New </a:t>
            </a:r>
            <a:r>
              <a:rPr lang="en-GB" sz="2400" b="1" dirty="0">
                <a:latin typeface="Helvetica"/>
                <a:cs typeface="Helvetica"/>
              </a:rPr>
              <a:t>Department for Education guidance </a:t>
            </a:r>
            <a:r>
              <a:rPr lang="en-GB" sz="2400" dirty="0">
                <a:latin typeface="Helvetica"/>
                <a:cs typeface="Helvetica"/>
              </a:rPr>
              <a:t>for schools</a:t>
            </a:r>
          </a:p>
          <a:p>
            <a:r>
              <a:rPr lang="en-GB" sz="2400" b="1" dirty="0">
                <a:latin typeface="Helvetica"/>
                <a:cs typeface="Helvetica"/>
              </a:rPr>
              <a:t>Government funded </a:t>
            </a:r>
            <a:r>
              <a:rPr lang="en-GB" sz="2400" dirty="0">
                <a:latin typeface="Helvetica"/>
                <a:cs typeface="Helvetica"/>
              </a:rPr>
              <a:t>RSE and PSHE </a:t>
            </a:r>
            <a:r>
              <a:rPr lang="en-GB" sz="2400" b="1" dirty="0">
                <a:latin typeface="Helvetica"/>
                <a:cs typeface="Helvetica"/>
              </a:rPr>
              <a:t>professional development  programme for teachers</a:t>
            </a:r>
          </a:p>
          <a:p>
            <a:r>
              <a:rPr lang="en-GB" sz="2400" b="1" dirty="0">
                <a:latin typeface="Helvetica"/>
                <a:cs typeface="Helvetica"/>
              </a:rPr>
              <a:t>Funding for NGOs </a:t>
            </a:r>
            <a:r>
              <a:rPr lang="en-GB" sz="2400" dirty="0">
                <a:latin typeface="Helvetica"/>
                <a:cs typeface="Helvetica"/>
              </a:rPr>
              <a:t>– Sex Education Forum and PSHE Association to build capacity </a:t>
            </a:r>
          </a:p>
          <a:p>
            <a:r>
              <a:rPr lang="en-GB" sz="2400" b="1" dirty="0">
                <a:latin typeface="Helvetica"/>
                <a:cs typeface="Helvetica"/>
              </a:rPr>
              <a:t>New evidence for effectiveness </a:t>
            </a:r>
            <a:r>
              <a:rPr lang="en-GB" sz="2400" dirty="0">
                <a:latin typeface="Helvetica"/>
                <a:cs typeface="Helvetica"/>
              </a:rPr>
              <a:t>of RSE – Doug Kirby (2007) and John Santelli (2008)</a:t>
            </a:r>
          </a:p>
          <a:p>
            <a:r>
              <a:rPr lang="en-GB" sz="2400" b="1" dirty="0">
                <a:latin typeface="Helvetica"/>
                <a:cs typeface="Helvetica"/>
              </a:rPr>
              <a:t>Consensus building </a:t>
            </a:r>
            <a:r>
              <a:rPr lang="en-GB" sz="2400" dirty="0">
                <a:latin typeface="Helvetica"/>
                <a:cs typeface="Helvetica"/>
              </a:rPr>
              <a:t>among parents, professionals and young people on importance of, and support for RSE</a:t>
            </a:r>
          </a:p>
          <a:p>
            <a:endParaRPr lang="en-GB" sz="2400" dirty="0">
              <a:solidFill>
                <a:srgbClr val="002060"/>
              </a:solidFill>
              <a:latin typeface="Helvetica"/>
              <a:cs typeface="Helvetica"/>
            </a:endParaRPr>
          </a:p>
        </p:txBody>
      </p:sp>
    </p:spTree>
    <p:extLst>
      <p:ext uri="{BB962C8B-B14F-4D97-AF65-F5344CB8AC3E}">
        <p14:creationId xmlns:p14="http://schemas.microsoft.com/office/powerpoint/2010/main" val="127866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https://images-na.ssl-images-amazon.com/images/I/51KHZeWA08L._SX414_BO1,204,203,200_.jpg"/>
          <p:cNvSpPr>
            <a:spLocks noGrp="1" noChangeAspect="1" noChangeArrowheads="1"/>
          </p:cNvSpPr>
          <p:nvPr>
            <p:ph type="title"/>
          </p:nvPr>
        </p:nvSpPr>
        <p:spPr bwMode="auto">
          <a:xfrm>
            <a:off x="460375" y="180240"/>
            <a:ext cx="8461952" cy="7646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GB" sz="3100" dirty="0">
                <a:latin typeface="+mj-lt"/>
                <a:cs typeface="Helvetica"/>
              </a:rPr>
              <a:t>2000-2010: Youth advocacy and growing support for legislative change</a:t>
            </a:r>
            <a:br>
              <a:rPr lang="en-GB" b="1" dirty="0">
                <a:solidFill>
                  <a:srgbClr val="002060"/>
                </a:solidFill>
                <a:latin typeface="Helvetica"/>
                <a:cs typeface="Helvetica"/>
              </a:rPr>
            </a:br>
            <a:r>
              <a:rPr lang="en-GB" dirty="0"/>
              <a:t>  </a:t>
            </a:r>
            <a:br>
              <a:rPr lang="en-GB" dirty="0"/>
            </a:br>
            <a:br>
              <a:rPr lang="en-GB" dirty="0"/>
            </a:br>
            <a:endParaRPr lang="en-GB" dirty="0"/>
          </a:p>
        </p:txBody>
      </p:sp>
      <p:sp>
        <p:nvSpPr>
          <p:cNvPr id="8" name="AutoShape 10" descr="https://images-na.ssl-images-amazon.com/images/I/51KHZeWA08L._SX414_BO1,204,203,200_.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10886" r="38601"/>
          <a:stretch/>
        </p:blipFill>
        <p:spPr>
          <a:xfrm>
            <a:off x="5181214" y="1164890"/>
            <a:ext cx="3962786" cy="4440382"/>
          </a:xfrm>
        </p:spPr>
      </p:pic>
      <p:sp>
        <p:nvSpPr>
          <p:cNvPr id="4" name="TextBox 3"/>
          <p:cNvSpPr txBox="1"/>
          <p:nvPr/>
        </p:nvSpPr>
        <p:spPr>
          <a:xfrm>
            <a:off x="155574" y="1030591"/>
            <a:ext cx="5025639" cy="5447645"/>
          </a:xfrm>
          <a:prstGeom prst="rect">
            <a:avLst/>
          </a:prstGeom>
          <a:noFill/>
        </p:spPr>
        <p:txBody>
          <a:bodyPr wrap="square" rtlCol="0">
            <a:spAutoFit/>
          </a:bodyPr>
          <a:lstStyle/>
          <a:p>
            <a:endParaRPr lang="en-GB" sz="2400" b="1" dirty="0">
              <a:solidFill>
                <a:srgbClr val="002060"/>
              </a:solidFill>
              <a:latin typeface="Helvetica"/>
              <a:cs typeface="Helvetica"/>
            </a:endParaRPr>
          </a:p>
          <a:p>
            <a:pPr marL="285750" indent="-285750">
              <a:buFont typeface="Arial" panose="020B0604020202020204" pitchFamily="34" charset="0"/>
              <a:buChar char="•"/>
            </a:pPr>
            <a:r>
              <a:rPr lang="en-GB" sz="2400" b="1" dirty="0">
                <a:latin typeface="Helvetica"/>
                <a:cs typeface="Helvetica"/>
              </a:rPr>
              <a:t>2007</a:t>
            </a:r>
            <a:r>
              <a:rPr lang="en-GB" sz="2400" dirty="0">
                <a:latin typeface="Helvetica"/>
                <a:cs typeface="Helvetica"/>
              </a:rPr>
              <a:t>: Youth led petition and survey on RSE and PSHE prompts government to take action</a:t>
            </a:r>
          </a:p>
          <a:p>
            <a:pPr marL="285750" indent="-285750">
              <a:buFont typeface="Arial" panose="020B0604020202020204" pitchFamily="34" charset="0"/>
              <a:buChar char="•"/>
            </a:pPr>
            <a:r>
              <a:rPr lang="en-GB" sz="2400" b="1" dirty="0">
                <a:latin typeface="Helvetica"/>
                <a:cs typeface="Helvetica"/>
              </a:rPr>
              <a:t>2008</a:t>
            </a:r>
            <a:r>
              <a:rPr lang="en-GB" sz="2400" dirty="0">
                <a:latin typeface="Helvetica"/>
                <a:cs typeface="Helvetica"/>
              </a:rPr>
              <a:t>: RSE and PSHE Review – young people co-chaired. Ministers accept recommendation for statutory status</a:t>
            </a:r>
          </a:p>
          <a:p>
            <a:pPr marL="285750" indent="-285750">
              <a:buFont typeface="Arial" panose="020B0604020202020204" pitchFamily="34" charset="0"/>
              <a:buChar char="•"/>
            </a:pPr>
            <a:r>
              <a:rPr lang="en-GB" sz="2400" b="1" dirty="0">
                <a:latin typeface="Helvetica"/>
                <a:cs typeface="Helvetica"/>
              </a:rPr>
              <a:t>2010</a:t>
            </a:r>
            <a:r>
              <a:rPr lang="en-GB" sz="2400" dirty="0">
                <a:latin typeface="Helvetica"/>
                <a:cs typeface="Helvetica"/>
              </a:rPr>
              <a:t>: Statutory RSE and PSHE legislation fails to become law due to General Election </a:t>
            </a:r>
          </a:p>
          <a:p>
            <a:pPr marL="285750" indent="-285750">
              <a:buFont typeface="Arial" panose="020B0604020202020204" pitchFamily="34" charset="0"/>
              <a:buChar char="•"/>
            </a:pPr>
            <a:endParaRPr lang="en-GB" dirty="0">
              <a:solidFill>
                <a:srgbClr val="002060"/>
              </a:solidFill>
              <a:latin typeface="Helvetica"/>
              <a:cs typeface="Helvetica"/>
            </a:endParaRPr>
          </a:p>
          <a:p>
            <a:endParaRPr lang="en-GB" dirty="0"/>
          </a:p>
        </p:txBody>
      </p:sp>
      <p:pic>
        <p:nvPicPr>
          <p:cNvPr id="6" name="Picture 5"/>
          <p:cNvPicPr>
            <a:picLocks noChangeAspect="1"/>
          </p:cNvPicPr>
          <p:nvPr/>
        </p:nvPicPr>
        <p:blipFill>
          <a:blip r:embed="rId4"/>
          <a:stretch>
            <a:fillRect/>
          </a:stretch>
        </p:blipFill>
        <p:spPr>
          <a:xfrm>
            <a:off x="6111827" y="3102042"/>
            <a:ext cx="2810500" cy="3090940"/>
          </a:xfrm>
          <a:prstGeom prst="rect">
            <a:avLst/>
          </a:prstGeom>
        </p:spPr>
      </p:pic>
    </p:spTree>
    <p:extLst>
      <p:ext uri="{BB962C8B-B14F-4D97-AF65-F5344CB8AC3E}">
        <p14:creationId xmlns:p14="http://schemas.microsoft.com/office/powerpoint/2010/main" val="2000100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r>
              <a:rPr lang="en-GB" dirty="0"/>
              <a:t>2010: a change of government </a:t>
            </a:r>
            <a:br>
              <a:rPr lang="en-GB" dirty="0"/>
            </a:br>
            <a:endParaRPr lang="en-GB" sz="1600" dirty="0"/>
          </a:p>
        </p:txBody>
      </p:sp>
      <p:sp>
        <p:nvSpPr>
          <p:cNvPr id="3" name="Content Placeholder 2"/>
          <p:cNvSpPr>
            <a:spLocks noGrp="1"/>
          </p:cNvSpPr>
          <p:nvPr>
            <p:ph idx="1"/>
          </p:nvPr>
        </p:nvSpPr>
        <p:spPr>
          <a:xfrm>
            <a:off x="529936" y="1233056"/>
            <a:ext cx="4762500" cy="5053446"/>
          </a:xfrm>
        </p:spPr>
        <p:txBody>
          <a:bodyPr>
            <a:normAutofit fontScale="92500"/>
          </a:bodyPr>
          <a:lstStyle/>
          <a:p>
            <a:pPr>
              <a:buFont typeface="Arial" panose="020B0604020202020204" pitchFamily="34" charset="0"/>
              <a:buChar char="•"/>
            </a:pPr>
            <a:r>
              <a:rPr lang="en-GB" sz="2400" b="1" dirty="0">
                <a:latin typeface="Helvetica"/>
                <a:cs typeface="Helvetica"/>
              </a:rPr>
              <a:t>Strong advocacy </a:t>
            </a:r>
            <a:r>
              <a:rPr lang="en-GB" sz="2400" dirty="0">
                <a:latin typeface="Helvetica"/>
                <a:cs typeface="Helvetica"/>
              </a:rPr>
              <a:t>for statutory status from NGOs, professional organisations and young people continues</a:t>
            </a:r>
          </a:p>
          <a:p>
            <a:pPr>
              <a:buFont typeface="Arial" panose="020B0604020202020204" pitchFamily="34" charset="0"/>
              <a:buChar char="•"/>
            </a:pPr>
            <a:r>
              <a:rPr lang="en-GB" sz="2400" b="1" dirty="0">
                <a:latin typeface="Helvetica"/>
                <a:cs typeface="Helvetica"/>
              </a:rPr>
              <a:t>Increasing concern </a:t>
            </a:r>
            <a:r>
              <a:rPr lang="en-GB" sz="2400" dirty="0">
                <a:latin typeface="Helvetica"/>
                <a:cs typeface="Helvetica"/>
              </a:rPr>
              <a:t>about internet, pornography and sexual abuse/exploitation supports case for improved RSE</a:t>
            </a:r>
          </a:p>
          <a:p>
            <a:pPr>
              <a:buFont typeface="Arial" panose="020B0604020202020204" pitchFamily="34" charset="0"/>
              <a:buChar char="•"/>
            </a:pPr>
            <a:r>
              <a:rPr lang="en-GB" sz="2400" b="1" dirty="0">
                <a:latin typeface="Helvetica"/>
                <a:cs typeface="Helvetica"/>
              </a:rPr>
              <a:t>Education Select Committee </a:t>
            </a:r>
            <a:r>
              <a:rPr lang="en-GB" sz="2400" dirty="0">
                <a:latin typeface="Helvetica"/>
                <a:cs typeface="Helvetica"/>
              </a:rPr>
              <a:t>(cross party) takes evidence and publishes report recommending statutory status</a:t>
            </a:r>
          </a:p>
          <a:p>
            <a:pPr>
              <a:buFont typeface="Arial" panose="020B0604020202020204" pitchFamily="34" charset="0"/>
              <a:buChar char="•"/>
            </a:pPr>
            <a:r>
              <a:rPr lang="en-GB" sz="2400" b="1" dirty="0">
                <a:latin typeface="Helvetica"/>
                <a:cs typeface="Helvetica"/>
              </a:rPr>
              <a:t>Legislation for statutory status passes in 2018</a:t>
            </a:r>
          </a:p>
        </p:txBody>
      </p:sp>
      <p:pic>
        <p:nvPicPr>
          <p:cNvPr id="4" name="Picture 3">
            <a:hlinkClick r:id="rId3"/>
            <a:extLst>
              <a:ext uri="{FF2B5EF4-FFF2-40B4-BE49-F238E27FC236}">
                <a16:creationId xmlns:a16="http://schemas.microsoft.com/office/drawing/2014/main" id="{3908EBE2-07BB-A645-83D2-143D11083920}"/>
              </a:ext>
            </a:extLst>
          </p:cNvPr>
          <p:cNvPicPr>
            <a:picLocks noChangeAspect="1"/>
          </p:cNvPicPr>
          <p:nvPr/>
        </p:nvPicPr>
        <p:blipFill>
          <a:blip r:embed="rId4"/>
          <a:stretch>
            <a:fillRect/>
          </a:stretch>
        </p:blipFill>
        <p:spPr>
          <a:xfrm>
            <a:off x="5292436" y="1641764"/>
            <a:ext cx="3629088" cy="3955473"/>
          </a:xfrm>
          <a:prstGeom prst="rect">
            <a:avLst/>
          </a:prstGeom>
        </p:spPr>
      </p:pic>
    </p:spTree>
    <p:extLst>
      <p:ext uri="{BB962C8B-B14F-4D97-AF65-F5344CB8AC3E}">
        <p14:creationId xmlns:p14="http://schemas.microsoft.com/office/powerpoint/2010/main" val="4236902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105422"/>
            <a:ext cx="8115300" cy="1143000"/>
          </a:xfrm>
        </p:spPr>
        <p:txBody>
          <a:bodyPr>
            <a:normAutofit/>
          </a:bodyPr>
          <a:lstStyle/>
          <a:p>
            <a:r>
              <a:rPr lang="en-GB" dirty="0"/>
              <a:t>Significant legislative and policy changes on equality</a:t>
            </a:r>
            <a:endParaRPr lang="en-GB" sz="1600" dirty="0"/>
          </a:p>
        </p:txBody>
      </p:sp>
      <p:sp>
        <p:nvSpPr>
          <p:cNvPr id="3" name="Content Placeholder 2"/>
          <p:cNvSpPr>
            <a:spLocks noGrp="1"/>
          </p:cNvSpPr>
          <p:nvPr>
            <p:ph idx="1"/>
          </p:nvPr>
        </p:nvSpPr>
        <p:spPr>
          <a:xfrm>
            <a:off x="225136" y="1324713"/>
            <a:ext cx="8229600" cy="4525963"/>
          </a:xfrm>
        </p:spPr>
        <p:txBody>
          <a:bodyPr>
            <a:normAutofit/>
          </a:bodyPr>
          <a:lstStyle/>
          <a:p>
            <a:pPr>
              <a:buFontTx/>
              <a:buChar char="-"/>
            </a:pPr>
            <a:r>
              <a:rPr lang="en-GB" sz="2400" b="1" dirty="0">
                <a:solidFill>
                  <a:srgbClr val="002060"/>
                </a:solidFill>
                <a:latin typeface="+mn-lt"/>
                <a:cs typeface="Helvetica"/>
              </a:rPr>
              <a:t>Equality Act 2010</a:t>
            </a:r>
          </a:p>
          <a:p>
            <a:pPr>
              <a:buFontTx/>
              <a:buChar char="-"/>
            </a:pPr>
            <a:r>
              <a:rPr lang="en-GB" sz="2400" b="1" dirty="0">
                <a:solidFill>
                  <a:srgbClr val="002060"/>
                </a:solidFill>
                <a:latin typeface="+mn-lt"/>
                <a:cs typeface="Helvetica"/>
              </a:rPr>
              <a:t>Marriage (Same Sex Couples) </a:t>
            </a:r>
            <a:r>
              <a:rPr lang="en-GB" sz="2400" dirty="0">
                <a:solidFill>
                  <a:srgbClr val="002060"/>
                </a:solidFill>
                <a:latin typeface="+mn-lt"/>
                <a:cs typeface="Helvetica"/>
              </a:rPr>
              <a:t>Act 2013</a:t>
            </a:r>
          </a:p>
          <a:p>
            <a:pPr>
              <a:buFontTx/>
              <a:buChar char="-"/>
            </a:pPr>
            <a:endParaRPr lang="en-GB" dirty="0"/>
          </a:p>
          <a:p>
            <a:pPr>
              <a:buFontTx/>
              <a:buChar char="-"/>
            </a:pPr>
            <a:endParaRPr lang="en-GB" dirty="0"/>
          </a:p>
          <a:p>
            <a:pPr>
              <a:buFontTx/>
              <a:buChar char="-"/>
            </a:pPr>
            <a:endParaRPr lang="en-GB" dirty="0"/>
          </a:p>
          <a:p>
            <a:pPr>
              <a:buFontTx/>
              <a:buChar char="-"/>
            </a:pPr>
            <a:endParaRPr lang="en-GB" dirty="0"/>
          </a:p>
        </p:txBody>
      </p:sp>
      <p:sp>
        <p:nvSpPr>
          <p:cNvPr id="4" name="AutoShape 2" descr="Image result for stonewall different families same love pos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stonewall different families same love post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stonewall different families same love posters"/>
          <p:cNvSpPr>
            <a:spLocks noChangeAspect="1" noChangeArrowheads="1"/>
          </p:cNvSpPr>
          <p:nvPr/>
        </p:nvSpPr>
        <p:spPr bwMode="auto">
          <a:xfrm>
            <a:off x="529936" y="20823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0" name="Object 9"/>
          <p:cNvGraphicFramePr>
            <a:graphicFrameLocks noChangeAspect="1"/>
          </p:cNvGraphicFramePr>
          <p:nvPr>
            <p:extLst>
              <p:ext uri="{D42A27DB-BD31-4B8C-83A1-F6EECF244321}">
                <p14:modId xmlns:p14="http://schemas.microsoft.com/office/powerpoint/2010/main" val="4008450332"/>
              </p:ext>
            </p:extLst>
          </p:nvPr>
        </p:nvGraphicFramePr>
        <p:xfrm>
          <a:off x="5773725" y="1248422"/>
          <a:ext cx="3370275" cy="4785233"/>
        </p:xfrm>
        <a:graphic>
          <a:graphicData uri="http://schemas.openxmlformats.org/presentationml/2006/ole">
            <mc:AlternateContent xmlns:mc="http://schemas.openxmlformats.org/markup-compatibility/2006">
              <mc:Choice xmlns:v="urn:schemas-microsoft-com:vml" Requires="v">
                <p:oleObj spid="_x0000_s3077" name="Acrobat Document" r:id="rId4" imgW="3777861" imgH="5346331" progId="Acrobat.Document.DC">
                  <p:embed/>
                </p:oleObj>
              </mc:Choice>
              <mc:Fallback>
                <p:oleObj name="Acrobat Document" r:id="rId4" imgW="3777861" imgH="5346331" progId="Acrobat.Document.DC">
                  <p:embed/>
                  <p:pic>
                    <p:nvPicPr>
                      <p:cNvPr id="10" name="Object 9"/>
                      <p:cNvPicPr/>
                      <p:nvPr/>
                    </p:nvPicPr>
                    <p:blipFill>
                      <a:blip r:embed="rId5"/>
                      <a:stretch>
                        <a:fillRect/>
                      </a:stretch>
                    </p:blipFill>
                    <p:spPr>
                      <a:xfrm>
                        <a:off x="5773725" y="1248422"/>
                        <a:ext cx="3370275" cy="4785233"/>
                      </a:xfrm>
                      <a:prstGeom prst="rect">
                        <a:avLst/>
                      </a:prstGeom>
                    </p:spPr>
                  </p:pic>
                </p:oleObj>
              </mc:Fallback>
            </mc:AlternateContent>
          </a:graphicData>
        </a:graphic>
      </p:graphicFrame>
      <p:pic>
        <p:nvPicPr>
          <p:cNvPr id="7" name="Picture 6"/>
          <p:cNvPicPr>
            <a:picLocks noChangeAspect="1"/>
          </p:cNvPicPr>
          <p:nvPr/>
        </p:nvPicPr>
        <p:blipFill rotWithShape="1">
          <a:blip r:embed="rId6"/>
          <a:srcRect l="27214" t="46483" r="31836" b="11323"/>
          <a:stretch/>
        </p:blipFill>
        <p:spPr>
          <a:xfrm>
            <a:off x="307975" y="3196389"/>
            <a:ext cx="5081286" cy="2945104"/>
          </a:xfrm>
          <a:prstGeom prst="rect">
            <a:avLst/>
          </a:prstGeom>
        </p:spPr>
      </p:pic>
    </p:spTree>
    <p:extLst>
      <p:ext uri="{BB962C8B-B14F-4D97-AF65-F5344CB8AC3E}">
        <p14:creationId xmlns:p14="http://schemas.microsoft.com/office/powerpoint/2010/main" val="22474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Young people continued to influence parliamentarians to achieve statutory status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14" y="1417638"/>
            <a:ext cx="8907571" cy="5211762"/>
          </a:xfrm>
        </p:spPr>
      </p:pic>
      <p:sp>
        <p:nvSpPr>
          <p:cNvPr id="3" name="TextBox 2"/>
          <p:cNvSpPr txBox="1"/>
          <p:nvPr/>
        </p:nvSpPr>
        <p:spPr>
          <a:xfrm>
            <a:off x="251889" y="4836434"/>
            <a:ext cx="3048872" cy="1569660"/>
          </a:xfrm>
          <a:prstGeom prst="rect">
            <a:avLst/>
          </a:prstGeom>
          <a:noFill/>
        </p:spPr>
        <p:txBody>
          <a:bodyPr wrap="square" rtlCol="0">
            <a:spAutoFit/>
          </a:bodyPr>
          <a:lstStyle/>
          <a:p>
            <a:r>
              <a:rPr lang="en-GB" sz="2400" b="1" dirty="0">
                <a:solidFill>
                  <a:schemeClr val="bg1"/>
                </a:solidFill>
              </a:rPr>
              <a:t>2017, Parliamentary Event with Secretary of State, </a:t>
            </a:r>
            <a:r>
              <a:rPr lang="en-GB" sz="2400" b="1" dirty="0" err="1">
                <a:solidFill>
                  <a:schemeClr val="bg1"/>
                </a:solidFill>
              </a:rPr>
              <a:t>Rt</a:t>
            </a:r>
            <a:r>
              <a:rPr lang="en-GB" sz="2400" b="1" dirty="0">
                <a:solidFill>
                  <a:schemeClr val="bg1"/>
                </a:solidFill>
              </a:rPr>
              <a:t> Hon Justine Greening</a:t>
            </a:r>
          </a:p>
        </p:txBody>
      </p:sp>
    </p:spTree>
    <p:extLst>
      <p:ext uri="{BB962C8B-B14F-4D97-AF65-F5344CB8AC3E}">
        <p14:creationId xmlns:p14="http://schemas.microsoft.com/office/powerpoint/2010/main" val="359395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876971" y="3908034"/>
            <a:ext cx="4038600" cy="5061716"/>
          </a:xfrm>
        </p:spPr>
        <p:txBody>
          <a:bodyPr>
            <a:normAutofit/>
          </a:bodyPr>
          <a:lstStyle/>
          <a:p>
            <a:pPr marL="0" indent="0" algn="ctr">
              <a:buNone/>
            </a:pPr>
            <a:r>
              <a:rPr lang="en-GB" dirty="0"/>
              <a:t> </a:t>
            </a:r>
            <a:r>
              <a:rPr lang="en-GB" sz="1800" dirty="0"/>
              <a:t>“ I believe that, now more than ever, it is necessary for us to give young people the knowledge that they need in every context to lead </a:t>
            </a:r>
            <a:r>
              <a:rPr lang="en-GB" sz="1800" b="1" dirty="0"/>
              <a:t>safe, happy and healthy</a:t>
            </a:r>
            <a:r>
              <a:rPr lang="en-GB" sz="1800" dirty="0"/>
              <a:t> lives “</a:t>
            </a:r>
          </a:p>
          <a:p>
            <a:pPr marL="0" indent="0" algn="ctr">
              <a:buNone/>
            </a:pPr>
            <a:r>
              <a:rPr lang="en-GB" sz="1800" b="1" dirty="0">
                <a:solidFill>
                  <a:srgbClr val="0070C0"/>
                </a:solidFill>
                <a:latin typeface="appleberry"/>
              </a:rPr>
              <a:t>Damian Hinds, Secretary of State for Education, 25</a:t>
            </a:r>
            <a:r>
              <a:rPr lang="en-GB" sz="1800" b="1" baseline="30000" dirty="0">
                <a:solidFill>
                  <a:srgbClr val="0070C0"/>
                </a:solidFill>
                <a:latin typeface="appleberry"/>
              </a:rPr>
              <a:t>th</a:t>
            </a:r>
            <a:r>
              <a:rPr lang="en-GB" sz="1800" b="1" dirty="0">
                <a:solidFill>
                  <a:srgbClr val="0070C0"/>
                </a:solidFill>
                <a:latin typeface="appleberry"/>
              </a:rPr>
              <a:t> February 2019</a:t>
            </a:r>
          </a:p>
        </p:txBody>
      </p:sp>
      <p:pic>
        <p:nvPicPr>
          <p:cNvPr id="7" name="Content Placeholder 6"/>
          <p:cNvPicPr>
            <a:picLocks noGrp="1" noChangeAspect="1"/>
          </p:cNvPicPr>
          <p:nvPr>
            <p:ph sz="half" idx="2"/>
          </p:nvPr>
        </p:nvPicPr>
        <p:blipFill>
          <a:blip r:embed="rId3"/>
          <a:stretch>
            <a:fillRect/>
          </a:stretch>
        </p:blipFill>
        <p:spPr>
          <a:xfrm>
            <a:off x="6010506" y="299118"/>
            <a:ext cx="2567223" cy="3427374"/>
          </a:xfrm>
          <a:prstGeom prst="rect">
            <a:avLst/>
          </a:prstGeom>
        </p:spPr>
      </p:pic>
      <p:sp>
        <p:nvSpPr>
          <p:cNvPr id="8" name="TextBox 7"/>
          <p:cNvSpPr txBox="1"/>
          <p:nvPr/>
        </p:nvSpPr>
        <p:spPr>
          <a:xfrm>
            <a:off x="4969487" y="6292584"/>
            <a:ext cx="36082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213267" y="1194467"/>
            <a:ext cx="4516243" cy="5847755"/>
          </a:xfrm>
          <a:prstGeom prst="rect">
            <a:avLst/>
          </a:prstGeom>
          <a:noFill/>
        </p:spPr>
        <p:txBody>
          <a:bodyPr wrap="square" rtlCol="0">
            <a:spAutoFit/>
          </a:bodyPr>
          <a:lstStyle/>
          <a:p>
            <a:pPr marL="285750" indent="-285750">
              <a:buFontTx/>
              <a:buChar char="-"/>
            </a:pPr>
            <a:endParaRPr lang="en-GB" dirty="0">
              <a:solidFill>
                <a:srgbClr val="002060"/>
              </a:solidFill>
              <a:latin typeface="Helvetica"/>
              <a:cs typeface="Helvetica"/>
            </a:endParaRPr>
          </a:p>
          <a:p>
            <a:pPr marL="285750" indent="-285750">
              <a:buFontTx/>
              <a:buChar char="-"/>
            </a:pPr>
            <a:r>
              <a:rPr lang="en-GB" sz="2000" dirty="0">
                <a:latin typeface="Helvetica"/>
                <a:cs typeface="Helvetica"/>
              </a:rPr>
              <a:t>New RSE and Health Education Guidance </a:t>
            </a:r>
            <a:r>
              <a:rPr lang="en-GB" sz="2000" b="1" dirty="0">
                <a:latin typeface="Helvetica"/>
                <a:cs typeface="Helvetica"/>
              </a:rPr>
              <a:t>passed by Parliament with large majority </a:t>
            </a:r>
            <a:r>
              <a:rPr lang="en-GB" sz="2000" dirty="0">
                <a:latin typeface="Helvetica"/>
                <a:cs typeface="Helvetica"/>
              </a:rPr>
              <a:t>from cross party cross-party Parliamentarians</a:t>
            </a:r>
          </a:p>
          <a:p>
            <a:pPr marL="285750" indent="-285750">
              <a:buFontTx/>
              <a:buChar char="-"/>
            </a:pPr>
            <a:endParaRPr lang="en-GB" sz="2000" dirty="0">
              <a:latin typeface="Helvetica"/>
              <a:cs typeface="Helvetica"/>
            </a:endParaRPr>
          </a:p>
          <a:p>
            <a:pPr marL="285750" indent="-285750">
              <a:buFontTx/>
              <a:buChar char="-"/>
            </a:pPr>
            <a:r>
              <a:rPr lang="en-GB" sz="2000" b="1" dirty="0">
                <a:latin typeface="Helvetica"/>
                <a:cs typeface="Helvetica"/>
              </a:rPr>
              <a:t>Parental opt out </a:t>
            </a:r>
            <a:r>
              <a:rPr lang="en-GB" sz="2000" dirty="0">
                <a:latin typeface="Helvetica"/>
                <a:cs typeface="Helvetica"/>
              </a:rPr>
              <a:t>from sex education remains</a:t>
            </a:r>
          </a:p>
          <a:p>
            <a:endParaRPr lang="en-GB" sz="2000" dirty="0">
              <a:latin typeface="Helvetica"/>
              <a:cs typeface="Helvetica"/>
            </a:endParaRPr>
          </a:p>
          <a:p>
            <a:pPr marL="285750" indent="-285750">
              <a:buFontTx/>
              <a:buChar char="-"/>
            </a:pPr>
            <a:r>
              <a:rPr lang="en-GB" sz="2000" b="1" dirty="0">
                <a:latin typeface="Helvetica"/>
                <a:cs typeface="Helvetica"/>
              </a:rPr>
              <a:t>Health Education also made statutory, </a:t>
            </a:r>
            <a:r>
              <a:rPr lang="en-GB" sz="2000" dirty="0">
                <a:latin typeface="Helvetica"/>
                <a:cs typeface="Helvetica"/>
              </a:rPr>
              <a:t>but not financial education</a:t>
            </a:r>
          </a:p>
          <a:p>
            <a:pPr marL="285750" indent="-285750">
              <a:buFontTx/>
              <a:buChar char="-"/>
            </a:pPr>
            <a:endParaRPr lang="en-GB" sz="2000" dirty="0">
              <a:latin typeface="Helvetica"/>
              <a:cs typeface="Helvetica"/>
            </a:endParaRPr>
          </a:p>
          <a:p>
            <a:pPr marL="285750" indent="-285750">
              <a:buFontTx/>
              <a:buChar char="-"/>
            </a:pPr>
            <a:r>
              <a:rPr lang="en-GB" sz="2000" dirty="0">
                <a:latin typeface="Helvetica"/>
                <a:cs typeface="Helvetica"/>
              </a:rPr>
              <a:t>Sex Education Forum and partners publish </a:t>
            </a:r>
            <a:r>
              <a:rPr lang="en-GB" sz="2000" b="1" dirty="0">
                <a:latin typeface="Helvetica"/>
                <a:cs typeface="Helvetica"/>
              </a:rPr>
              <a:t>twelve principles for effective RSE, based on UNESCO technical guidance </a:t>
            </a:r>
            <a:r>
              <a:rPr lang="en-GB" sz="2000" dirty="0">
                <a:latin typeface="Helvetica"/>
                <a:cs typeface="Helvetica"/>
              </a:rPr>
              <a:t>(2018)</a:t>
            </a:r>
          </a:p>
          <a:p>
            <a:pPr marL="285750" indent="-285750">
              <a:buFontTx/>
              <a:buChar char="-"/>
            </a:pPr>
            <a:endParaRPr lang="en-GB" dirty="0">
              <a:solidFill>
                <a:srgbClr val="002060"/>
              </a:solidFill>
              <a:latin typeface="Helvetica"/>
              <a:cs typeface="Helvetica"/>
            </a:endParaRPr>
          </a:p>
          <a:p>
            <a:r>
              <a:rPr lang="en-GB" dirty="0">
                <a:solidFill>
                  <a:srgbClr val="002060"/>
                </a:solidFill>
                <a:latin typeface="Helvetica"/>
                <a:cs typeface="Helvetica"/>
              </a:rPr>
              <a:t> </a:t>
            </a:r>
          </a:p>
        </p:txBody>
      </p:sp>
      <p:sp>
        <p:nvSpPr>
          <p:cNvPr id="3" name="TextBox 2">
            <a:extLst>
              <a:ext uri="{FF2B5EF4-FFF2-40B4-BE49-F238E27FC236}">
                <a16:creationId xmlns:a16="http://schemas.microsoft.com/office/drawing/2014/main" id="{EF4D2231-E0CB-194E-BDDC-9C322C696109}"/>
              </a:ext>
            </a:extLst>
          </p:cNvPr>
          <p:cNvSpPr txBox="1"/>
          <p:nvPr/>
        </p:nvSpPr>
        <p:spPr>
          <a:xfrm>
            <a:off x="213267" y="323850"/>
            <a:ext cx="5406483" cy="523220"/>
          </a:xfrm>
          <a:prstGeom prst="rect">
            <a:avLst/>
          </a:prstGeom>
          <a:noFill/>
        </p:spPr>
        <p:txBody>
          <a:bodyPr wrap="square" rtlCol="0">
            <a:spAutoFit/>
          </a:bodyPr>
          <a:lstStyle/>
          <a:p>
            <a:r>
              <a:rPr lang="en-GB" sz="2800" b="1" dirty="0">
                <a:solidFill>
                  <a:srgbClr val="118AD7"/>
                </a:solidFill>
                <a:latin typeface="appleberry"/>
                <a:cs typeface="appleberry"/>
              </a:rPr>
              <a:t>2019: </a:t>
            </a:r>
            <a:r>
              <a:rPr lang="en-US" sz="2800" dirty="0">
                <a:solidFill>
                  <a:srgbClr val="118AD7"/>
                </a:solidFill>
              </a:rPr>
              <a:t>Statutory guidance published</a:t>
            </a:r>
          </a:p>
        </p:txBody>
      </p:sp>
    </p:spTree>
    <p:extLst>
      <p:ext uri="{BB962C8B-B14F-4D97-AF65-F5344CB8AC3E}">
        <p14:creationId xmlns:p14="http://schemas.microsoft.com/office/powerpoint/2010/main" val="134954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676" y="-193965"/>
            <a:ext cx="8229600" cy="1143000"/>
          </a:xfrm>
        </p:spPr>
        <p:txBody>
          <a:bodyPr>
            <a:normAutofit/>
          </a:bodyPr>
          <a:lstStyle/>
          <a:p>
            <a:br>
              <a:rPr lang="en-GB" b="1" dirty="0"/>
            </a:br>
            <a:r>
              <a:rPr lang="en-GB" sz="2400" b="1" dirty="0">
                <a:latin typeface="+mn-lt"/>
              </a:rPr>
              <a:t>12 principles for effective RSE </a:t>
            </a:r>
          </a:p>
        </p:txBody>
      </p:sp>
      <p:pic>
        <p:nvPicPr>
          <p:cNvPr id="13" name="Content Placeholder 4">
            <a:hlinkClick r:id="rId3"/>
            <a:extLst>
              <a:ext uri="{FF2B5EF4-FFF2-40B4-BE49-F238E27FC236}">
                <a16:creationId xmlns:a16="http://schemas.microsoft.com/office/drawing/2014/main" id="{65A06438-BBAB-44A7-B3E2-ACDD556635A4}"/>
              </a:ext>
            </a:extLst>
          </p:cNvPr>
          <p:cNvPicPr>
            <a:picLocks noGrp="1" noChangeAspect="1"/>
          </p:cNvPicPr>
          <p:nvPr>
            <p:ph idx="1"/>
          </p:nvPr>
        </p:nvPicPr>
        <p:blipFill>
          <a:blip r:embed="rId4"/>
          <a:stretch>
            <a:fillRect/>
          </a:stretch>
        </p:blipFill>
        <p:spPr>
          <a:xfrm>
            <a:off x="359229" y="949035"/>
            <a:ext cx="3602447" cy="510607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4933369" y="20063"/>
            <a:ext cx="3753431" cy="622343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811477" y="5951106"/>
            <a:ext cx="3440408" cy="584775"/>
          </a:xfrm>
          <a:prstGeom prst="rect">
            <a:avLst/>
          </a:prstGeom>
        </p:spPr>
        <p:txBody>
          <a:bodyPr wrap="square">
            <a:spAutoFit/>
          </a:bodyPr>
          <a:lstStyle/>
          <a:p>
            <a:r>
              <a:rPr lang="en-GB" sz="1600" dirty="0"/>
              <a:t>Produced by Sex Education Forum and PSHE Association. </a:t>
            </a:r>
            <a:r>
              <a:rPr lang="en-GB" sz="1600" dirty="0">
                <a:hlinkClick r:id="rId6"/>
              </a:rPr>
              <a:t>Download here.  </a:t>
            </a:r>
            <a:endParaRPr lang="en-GB" sz="1600" dirty="0"/>
          </a:p>
        </p:txBody>
      </p:sp>
      <p:sp>
        <p:nvSpPr>
          <p:cNvPr id="5" name="Rectangle 4"/>
          <p:cNvSpPr/>
          <p:nvPr/>
        </p:nvSpPr>
        <p:spPr>
          <a:xfrm>
            <a:off x="55756" y="6278370"/>
            <a:ext cx="4572000" cy="338554"/>
          </a:xfrm>
          <a:prstGeom prst="rect">
            <a:avLst/>
          </a:prstGeom>
        </p:spPr>
        <p:txBody>
          <a:bodyPr>
            <a:spAutoFit/>
          </a:bodyPr>
          <a:lstStyle/>
          <a:p>
            <a:r>
              <a:rPr lang="en-GB" sz="1600" dirty="0"/>
              <a:t>Produced by Sex Education Forum  </a:t>
            </a:r>
            <a:r>
              <a:rPr lang="en-GB" sz="1600" dirty="0">
                <a:hlinkClick r:id="rId3"/>
              </a:rPr>
              <a:t>Download here</a:t>
            </a:r>
            <a:r>
              <a:rPr lang="en-GB" sz="1600" dirty="0">
                <a:hlinkClick r:id="rId6"/>
              </a:rPr>
              <a:t>.  </a:t>
            </a:r>
            <a:endParaRPr lang="en-GB" sz="1600" dirty="0"/>
          </a:p>
        </p:txBody>
      </p:sp>
    </p:spTree>
    <p:extLst>
      <p:ext uri="{BB962C8B-B14F-4D97-AF65-F5344CB8AC3E}">
        <p14:creationId xmlns:p14="http://schemas.microsoft.com/office/powerpoint/2010/main" val="105936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Curriculum Content for all schools: Core areas</a:t>
            </a:r>
            <a:br>
              <a:rPr lang="en-GB" dirty="0"/>
            </a:br>
            <a:r>
              <a:rPr lang="en-GB" dirty="0"/>
              <a:t> </a:t>
            </a:r>
            <a:br>
              <a:rPr lang="en-GB" sz="2000" dirty="0"/>
            </a:br>
            <a:r>
              <a:rPr lang="en-GB" sz="2200" dirty="0">
                <a:latin typeface="Helvetica" panose="020B0604020202020204" pitchFamily="34" charset="0"/>
                <a:cs typeface="Helvetica" panose="020B0604020202020204" pitchFamily="34" charset="0"/>
              </a:rPr>
              <a:t>See </a:t>
            </a:r>
            <a:r>
              <a:rPr lang="en-GB" sz="2200" dirty="0">
                <a:latin typeface="Helvetica" panose="020B0604020202020204" pitchFamily="34" charset="0"/>
                <a:cs typeface="Helvetica" panose="020B0604020202020204" pitchFamily="34" charset="0"/>
                <a:hlinkClick r:id="rId3"/>
              </a:rPr>
              <a:t>RSE guidance </a:t>
            </a:r>
            <a:r>
              <a:rPr lang="en-GB" sz="2200" dirty="0">
                <a:latin typeface="Helvetica" panose="020B0604020202020204" pitchFamily="34" charset="0"/>
                <a:cs typeface="Helvetica" panose="020B0604020202020204" pitchFamily="34" charset="0"/>
              </a:rPr>
              <a:t>from Gov.uk website</a:t>
            </a:r>
            <a:endParaRPr lang="en-GB" sz="2200" dirty="0"/>
          </a:p>
        </p:txBody>
      </p:sp>
      <p:graphicFrame>
        <p:nvGraphicFramePr>
          <p:cNvPr id="12" name="Content Placeholder 11"/>
          <p:cNvGraphicFramePr>
            <a:graphicFrameLocks noGrp="1"/>
          </p:cNvGraphicFramePr>
          <p:nvPr>
            <p:ph idx="1"/>
            <p:extLst/>
          </p:nvPr>
        </p:nvGraphicFramePr>
        <p:xfrm>
          <a:off x="384463" y="1746788"/>
          <a:ext cx="8375073" cy="4023360"/>
        </p:xfrm>
        <a:graphic>
          <a:graphicData uri="http://schemas.openxmlformats.org/drawingml/2006/table">
            <a:tbl>
              <a:tblPr firstRow="1" bandRow="1">
                <a:tableStyleId>{2D5ABB26-0587-4C30-8999-92F81FD0307C}</a:tableStyleId>
              </a:tblPr>
              <a:tblGrid>
                <a:gridCol w="2791691">
                  <a:extLst>
                    <a:ext uri="{9D8B030D-6E8A-4147-A177-3AD203B41FA5}">
                      <a16:colId xmlns:a16="http://schemas.microsoft.com/office/drawing/2014/main" val="3699414125"/>
                    </a:ext>
                  </a:extLst>
                </a:gridCol>
                <a:gridCol w="2791691">
                  <a:extLst>
                    <a:ext uri="{9D8B030D-6E8A-4147-A177-3AD203B41FA5}">
                      <a16:colId xmlns:a16="http://schemas.microsoft.com/office/drawing/2014/main" val="2382534937"/>
                    </a:ext>
                  </a:extLst>
                </a:gridCol>
                <a:gridCol w="2791691">
                  <a:extLst>
                    <a:ext uri="{9D8B030D-6E8A-4147-A177-3AD203B41FA5}">
                      <a16:colId xmlns:a16="http://schemas.microsoft.com/office/drawing/2014/main" val="258601870"/>
                    </a:ext>
                  </a:extLst>
                </a:gridCol>
              </a:tblGrid>
              <a:tr h="4396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t>Relationships Education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t>(KS1+2 ) </a:t>
                      </a:r>
                    </a:p>
                  </a:txBody>
                  <a:tcPr>
                    <a:solidFill>
                      <a:schemeClr val="tx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t>Relationships and Sex Education (KS3+4)</a:t>
                      </a:r>
                    </a:p>
                  </a:txBody>
                  <a:tcPr>
                    <a:solidFill>
                      <a:schemeClr val="accent5">
                        <a:lumMod val="60000"/>
                        <a:lumOff val="40000"/>
                      </a:schemeClr>
                    </a:solidFill>
                  </a:tcPr>
                </a:tc>
                <a:tc>
                  <a:txBody>
                    <a:bodyPr/>
                    <a:lstStyle/>
                    <a:p>
                      <a:pPr algn="ctr"/>
                      <a:r>
                        <a:rPr lang="en-GB" sz="1800" b="1" dirty="0"/>
                        <a:t>Health Education</a:t>
                      </a:r>
                    </a:p>
                    <a:p>
                      <a:pPr algn="ctr"/>
                      <a:r>
                        <a:rPr lang="en-GB" sz="1800" b="1" dirty="0"/>
                        <a:t>(KS1-4</a:t>
                      </a:r>
                      <a:r>
                        <a:rPr lang="en-GB" sz="1800" b="1" baseline="0" dirty="0"/>
                        <a:t>)</a:t>
                      </a:r>
                      <a:endParaRPr lang="en-GB" sz="1800" b="1" dirty="0"/>
                    </a:p>
                  </a:txBody>
                  <a:tcPr>
                    <a:solidFill>
                      <a:schemeClr val="accent3">
                        <a:lumMod val="60000"/>
                        <a:lumOff val="40000"/>
                      </a:schemeClr>
                    </a:solidFill>
                  </a:tcPr>
                </a:tc>
                <a:extLst>
                  <a:ext uri="{0D108BD9-81ED-4DB2-BD59-A6C34878D82A}">
                    <a16:rowId xmlns:a16="http://schemas.microsoft.com/office/drawing/2014/main" val="2092557538"/>
                  </a:ext>
                </a:extLst>
              </a:tr>
              <a:tr h="2768716">
                <a:tc>
                  <a:txBody>
                    <a:bodyPr/>
                    <a:lstStyle/>
                    <a:p>
                      <a:pPr marL="285750" lvl="0" indent="-285750" algn="l">
                        <a:buFont typeface="Arial" panose="020B0604020202020204" pitchFamily="34" charset="0"/>
                        <a:buChar char="•"/>
                      </a:pPr>
                      <a:r>
                        <a:rPr lang="en-GB" dirty="0"/>
                        <a:t>Families and people who care for me </a:t>
                      </a:r>
                    </a:p>
                    <a:p>
                      <a:pPr marL="285750" lvl="0" indent="-285750" algn="l">
                        <a:buFont typeface="Arial" panose="020B0604020202020204" pitchFamily="34" charset="0"/>
                        <a:buChar char="•"/>
                      </a:pPr>
                      <a:r>
                        <a:rPr lang="en-GB" dirty="0"/>
                        <a:t>Caring friendships</a:t>
                      </a:r>
                    </a:p>
                    <a:p>
                      <a:pPr marL="285750" lvl="0" indent="-285750" algn="l">
                        <a:buFont typeface="Arial" panose="020B0604020202020204" pitchFamily="34" charset="0"/>
                        <a:buChar char="•"/>
                      </a:pPr>
                      <a:r>
                        <a:rPr lang="en-GB" dirty="0"/>
                        <a:t>Respectful relationships </a:t>
                      </a:r>
                    </a:p>
                    <a:p>
                      <a:pPr marL="285750" lvl="0" indent="-285750" algn="l">
                        <a:buFont typeface="Arial" panose="020B0604020202020204" pitchFamily="34" charset="0"/>
                        <a:buChar char="•"/>
                      </a:pPr>
                      <a:r>
                        <a:rPr lang="en-GB" dirty="0"/>
                        <a:t>Online relationships</a:t>
                      </a:r>
                    </a:p>
                    <a:p>
                      <a:pPr marL="285750" lvl="0" indent="-285750" algn="l">
                        <a:buFont typeface="Arial" panose="020B0604020202020204" pitchFamily="34" charset="0"/>
                        <a:buChar char="•"/>
                      </a:pPr>
                      <a:r>
                        <a:rPr lang="en-GB" dirty="0"/>
                        <a:t>Being safe </a:t>
                      </a:r>
                    </a:p>
                    <a:p>
                      <a:endParaRPr lang="en-GB" dirty="0"/>
                    </a:p>
                  </a:txBody>
                  <a:tcPr>
                    <a:solidFill>
                      <a:schemeClr val="tx2">
                        <a:lumMod val="20000"/>
                        <a:lumOff val="80000"/>
                      </a:schemeClr>
                    </a:solidFill>
                  </a:tcPr>
                </a:tc>
                <a:tc>
                  <a:txBody>
                    <a:bodyPr/>
                    <a:lstStyle/>
                    <a:p>
                      <a:pPr marL="285750" indent="-285750" algn="l">
                        <a:buFont typeface="Arial" panose="020B0604020202020204" pitchFamily="34" charset="0"/>
                        <a:buChar char="•"/>
                      </a:pPr>
                      <a:r>
                        <a:rPr lang="en-GB" dirty="0"/>
                        <a:t>Families </a:t>
                      </a:r>
                    </a:p>
                    <a:p>
                      <a:pPr marL="285750" indent="-285750" algn="l">
                        <a:buFont typeface="Arial" panose="020B0604020202020204" pitchFamily="34" charset="0"/>
                        <a:buChar char="•"/>
                      </a:pPr>
                      <a:r>
                        <a:rPr lang="en-GB" dirty="0"/>
                        <a:t>Respectful relationships including friendships</a:t>
                      </a:r>
                    </a:p>
                    <a:p>
                      <a:pPr marL="285750" indent="-285750" algn="l">
                        <a:buFont typeface="Arial" panose="020B0604020202020204" pitchFamily="34" charset="0"/>
                        <a:buChar char="•"/>
                      </a:pPr>
                      <a:r>
                        <a:rPr lang="en-GB" dirty="0"/>
                        <a:t>Online and media </a:t>
                      </a:r>
                    </a:p>
                    <a:p>
                      <a:pPr marL="285750" indent="-285750" algn="l">
                        <a:buFont typeface="Arial" panose="020B0604020202020204" pitchFamily="34" charset="0"/>
                        <a:buChar char="•"/>
                      </a:pPr>
                      <a:r>
                        <a:rPr lang="en-GB" dirty="0"/>
                        <a:t>Being safe</a:t>
                      </a:r>
                    </a:p>
                    <a:p>
                      <a:pPr marL="285750" indent="-285750" algn="l">
                        <a:buFont typeface="Arial" panose="020B0604020202020204" pitchFamily="34" charset="0"/>
                        <a:buChar char="•"/>
                      </a:pPr>
                      <a:r>
                        <a:rPr lang="en-GB" dirty="0"/>
                        <a:t>Intimate and sexual relationships including sexual health </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n-GB" dirty="0"/>
                        <a:t>Mental wellbeing </a:t>
                      </a:r>
                    </a:p>
                    <a:p>
                      <a:pPr marL="285750" indent="-285750" algn="l">
                        <a:buFont typeface="Arial" panose="020B0604020202020204" pitchFamily="34" charset="0"/>
                        <a:buChar char="•"/>
                      </a:pPr>
                      <a:r>
                        <a:rPr lang="en-GB" dirty="0"/>
                        <a:t>Internet safety and harms </a:t>
                      </a:r>
                    </a:p>
                    <a:p>
                      <a:pPr marL="285750" indent="-285750" algn="l">
                        <a:buFont typeface="Arial" panose="020B0604020202020204" pitchFamily="34" charset="0"/>
                        <a:buChar char="•"/>
                      </a:pPr>
                      <a:r>
                        <a:rPr lang="en-GB" dirty="0"/>
                        <a:t>Physical health and fitness</a:t>
                      </a:r>
                    </a:p>
                    <a:p>
                      <a:pPr marL="285750" indent="-285750" algn="l">
                        <a:buFont typeface="Arial" panose="020B0604020202020204" pitchFamily="34" charset="0"/>
                        <a:buChar char="•"/>
                      </a:pPr>
                      <a:r>
                        <a:rPr lang="en-GB" dirty="0"/>
                        <a:t>Healthy eating </a:t>
                      </a:r>
                    </a:p>
                    <a:p>
                      <a:pPr marL="285750" indent="-285750" algn="l">
                        <a:buFont typeface="Arial" panose="020B0604020202020204" pitchFamily="34" charset="0"/>
                        <a:buChar char="•"/>
                      </a:pPr>
                      <a:r>
                        <a:rPr lang="en-GB" dirty="0"/>
                        <a:t>Drugs, alcohol and tobacco</a:t>
                      </a:r>
                    </a:p>
                    <a:p>
                      <a:pPr marL="285750" indent="-285750" algn="l">
                        <a:buFont typeface="Arial" panose="020B0604020202020204" pitchFamily="34" charset="0"/>
                        <a:buChar char="•"/>
                      </a:pPr>
                      <a:r>
                        <a:rPr lang="en-GB" dirty="0"/>
                        <a:t>Health and prevention</a:t>
                      </a:r>
                    </a:p>
                    <a:p>
                      <a:pPr marL="285750" indent="-285750" algn="l">
                        <a:buFont typeface="Arial" panose="020B0604020202020204" pitchFamily="34" charset="0"/>
                        <a:buChar char="•"/>
                      </a:pPr>
                      <a:r>
                        <a:rPr lang="en-GB" dirty="0"/>
                        <a:t>Basic first aid</a:t>
                      </a:r>
                    </a:p>
                    <a:p>
                      <a:pPr marL="285750" indent="-285750" algn="l">
                        <a:buFont typeface="Arial" panose="020B0604020202020204" pitchFamily="34" charset="0"/>
                        <a:buChar char="•"/>
                      </a:pPr>
                      <a:r>
                        <a:rPr lang="en-GB" b="1" dirty="0">
                          <a:solidFill>
                            <a:schemeClr val="tx1"/>
                          </a:solidFill>
                        </a:rPr>
                        <a:t>Changing adolescent body</a:t>
                      </a:r>
                    </a:p>
                  </a:txBody>
                  <a:tcPr>
                    <a:solidFill>
                      <a:schemeClr val="accent3">
                        <a:lumMod val="20000"/>
                        <a:lumOff val="80000"/>
                      </a:schemeClr>
                    </a:solidFill>
                  </a:tcPr>
                </a:tc>
                <a:extLst>
                  <a:ext uri="{0D108BD9-81ED-4DB2-BD59-A6C34878D82A}">
                    <a16:rowId xmlns:a16="http://schemas.microsoft.com/office/drawing/2014/main" val="3365871167"/>
                  </a:ext>
                </a:extLst>
              </a:tr>
            </a:tbl>
          </a:graphicData>
        </a:graphic>
      </p:graphicFrame>
    </p:spTree>
    <p:extLst>
      <p:ext uri="{BB962C8B-B14F-4D97-AF65-F5344CB8AC3E}">
        <p14:creationId xmlns:p14="http://schemas.microsoft.com/office/powerpoint/2010/main" val="3505325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187AC-CD31-4874-B428-D5A35DF1156B}"/>
              </a:ext>
            </a:extLst>
          </p:cNvPr>
          <p:cNvSpPr>
            <a:spLocks noGrp="1"/>
          </p:cNvSpPr>
          <p:nvPr>
            <p:ph type="title"/>
          </p:nvPr>
        </p:nvSpPr>
        <p:spPr/>
        <p:txBody>
          <a:bodyPr/>
          <a:lstStyle/>
          <a:p>
            <a:endParaRPr lang="en-GB"/>
          </a:p>
        </p:txBody>
      </p:sp>
      <p:pic>
        <p:nvPicPr>
          <p:cNvPr id="4" name="Content Placeholder 3">
            <a:hlinkClick r:id="rId3"/>
            <a:extLst>
              <a:ext uri="{FF2B5EF4-FFF2-40B4-BE49-F238E27FC236}">
                <a16:creationId xmlns:a16="http://schemas.microsoft.com/office/drawing/2014/main" id="{9AF870EE-2B7A-4178-9D43-2B1F5FBE9252}"/>
              </a:ext>
            </a:extLst>
          </p:cNvPr>
          <p:cNvPicPr>
            <a:picLocks noGrp="1" noChangeAspect="1"/>
          </p:cNvPicPr>
          <p:nvPr>
            <p:ph idx="1"/>
          </p:nvPr>
        </p:nvPicPr>
        <p:blipFill rotWithShape="1">
          <a:blip r:embed="rId4"/>
          <a:srcRect t="11270" r="5643" b="5868"/>
          <a:stretch/>
        </p:blipFill>
        <p:spPr>
          <a:xfrm>
            <a:off x="-4656594" y="-1282391"/>
            <a:ext cx="17465040" cy="8140391"/>
          </a:xfrm>
          <a:prstGeom prst="rect">
            <a:avLst/>
          </a:prstGeom>
        </p:spPr>
      </p:pic>
    </p:spTree>
    <p:extLst>
      <p:ext uri="{BB962C8B-B14F-4D97-AF65-F5344CB8AC3E}">
        <p14:creationId xmlns:p14="http://schemas.microsoft.com/office/powerpoint/2010/main" val="313456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 30+ years….</a:t>
            </a:r>
          </a:p>
        </p:txBody>
      </p:sp>
      <p:sp>
        <p:nvSpPr>
          <p:cNvPr id="3" name="Content Placeholder 2"/>
          <p:cNvSpPr>
            <a:spLocks noGrp="1"/>
          </p:cNvSpPr>
          <p:nvPr>
            <p:ph idx="1"/>
          </p:nvPr>
        </p:nvSpPr>
        <p:spPr>
          <a:xfrm>
            <a:off x="183995" y="1692276"/>
            <a:ext cx="8776010" cy="5079380"/>
          </a:xfrm>
        </p:spPr>
        <p:txBody>
          <a:bodyPr>
            <a:normAutofit/>
          </a:bodyPr>
          <a:lstStyle/>
          <a:p>
            <a:pPr marL="0" lvl="1" indent="0">
              <a:buClr>
                <a:srgbClr val="118AD7"/>
              </a:buClr>
              <a:buNone/>
            </a:pPr>
            <a:endParaRPr lang="en-GB" sz="2400" dirty="0">
              <a:latin typeface="+mn-lt"/>
            </a:endParaRPr>
          </a:p>
          <a:p>
            <a:pPr marL="342900" lvl="1" indent="-342900">
              <a:buClr>
                <a:srgbClr val="118AD7"/>
              </a:buClr>
              <a:buFont typeface="Arial" panose="020B0604020202020204" pitchFamily="34" charset="0"/>
              <a:buChar char="•"/>
            </a:pPr>
            <a:r>
              <a:rPr lang="en-GB" sz="2400" dirty="0">
                <a:latin typeface="+mn-lt"/>
              </a:rPr>
              <a:t>Collecting and disseminating </a:t>
            </a:r>
            <a:r>
              <a:rPr lang="en-GB" sz="2400" b="1" dirty="0">
                <a:latin typeface="+mn-lt"/>
              </a:rPr>
              <a:t>evidence, </a:t>
            </a:r>
            <a:r>
              <a:rPr lang="en-GB" sz="2400" dirty="0">
                <a:latin typeface="+mn-lt"/>
              </a:rPr>
              <a:t>including from young people.</a:t>
            </a:r>
          </a:p>
          <a:p>
            <a:pPr marL="342900" lvl="1" indent="-342900">
              <a:buClr>
                <a:srgbClr val="118AD7"/>
              </a:buClr>
              <a:buFont typeface="Arial" panose="020B0604020202020204" pitchFamily="34" charset="0"/>
              <a:buChar char="•"/>
            </a:pPr>
            <a:r>
              <a:rPr lang="en-GB" sz="2400" dirty="0">
                <a:latin typeface="+mn-lt"/>
              </a:rPr>
              <a:t>Working with practitioners and </a:t>
            </a:r>
            <a:r>
              <a:rPr lang="en-GB" sz="2400" b="1" dirty="0">
                <a:latin typeface="+mn-lt"/>
              </a:rPr>
              <a:t>supporting educators</a:t>
            </a:r>
          </a:p>
          <a:p>
            <a:pPr marL="342900" lvl="1" indent="-342900">
              <a:buClr>
                <a:srgbClr val="118AD7"/>
              </a:buClr>
              <a:buFont typeface="Arial" panose="020B0604020202020204" pitchFamily="34" charset="0"/>
              <a:buChar char="•"/>
            </a:pPr>
            <a:r>
              <a:rPr lang="en-GB" sz="2400" dirty="0">
                <a:latin typeface="+mn-lt"/>
              </a:rPr>
              <a:t>Maintaining </a:t>
            </a:r>
            <a:r>
              <a:rPr lang="en-GB" sz="2400" b="1" dirty="0">
                <a:latin typeface="+mn-lt"/>
              </a:rPr>
              <a:t>links with government </a:t>
            </a:r>
            <a:r>
              <a:rPr lang="en-GB" sz="2400" dirty="0">
                <a:latin typeface="+mn-lt"/>
              </a:rPr>
              <a:t>– with or without funding</a:t>
            </a:r>
          </a:p>
          <a:p>
            <a:pPr marL="342900" lvl="1" indent="-342900">
              <a:buClr>
                <a:srgbClr val="118AD7"/>
              </a:buClr>
              <a:buFont typeface="Arial" panose="020B0604020202020204" pitchFamily="34" charset="0"/>
              <a:buChar char="•"/>
            </a:pPr>
            <a:r>
              <a:rPr lang="en-GB" sz="2400" b="1" dirty="0">
                <a:latin typeface="+mn-lt"/>
              </a:rPr>
              <a:t>Using the media </a:t>
            </a:r>
            <a:r>
              <a:rPr lang="en-GB" sz="2400" dirty="0">
                <a:latin typeface="+mn-lt"/>
              </a:rPr>
              <a:t>to shift public opinion</a:t>
            </a:r>
          </a:p>
          <a:p>
            <a:pPr marL="342900" lvl="1" indent="-342900">
              <a:buClr>
                <a:srgbClr val="118AD7"/>
              </a:buClr>
              <a:buFont typeface="Arial" panose="020B0604020202020204" pitchFamily="34" charset="0"/>
              <a:buChar char="•"/>
            </a:pPr>
            <a:r>
              <a:rPr lang="en-GB" sz="2400" b="1" dirty="0">
                <a:latin typeface="+mn-lt"/>
              </a:rPr>
              <a:t>Influencing parliamentarians</a:t>
            </a:r>
          </a:p>
          <a:p>
            <a:pPr marL="342900" lvl="1" indent="-342900">
              <a:buClr>
                <a:srgbClr val="118AD7"/>
              </a:buClr>
              <a:buFont typeface="Arial" panose="020B0604020202020204" pitchFamily="34" charset="0"/>
              <a:buChar char="•"/>
            </a:pPr>
            <a:r>
              <a:rPr lang="en-GB" sz="2400" b="1" dirty="0">
                <a:latin typeface="+mn-lt"/>
              </a:rPr>
              <a:t>Speaking as a group of organisations </a:t>
            </a:r>
            <a:r>
              <a:rPr lang="en-GB" sz="2400" dirty="0">
                <a:latin typeface="+mn-lt"/>
              </a:rPr>
              <a:t>– sexual health, education, faith, youth - held together by </a:t>
            </a:r>
            <a:r>
              <a:rPr lang="en-GB" sz="2400" b="1" dirty="0">
                <a:latin typeface="+mn-lt"/>
              </a:rPr>
              <a:t>shared values and principles  </a:t>
            </a:r>
          </a:p>
          <a:p>
            <a:pPr marL="342900" lvl="1" indent="-342900">
              <a:buClr>
                <a:srgbClr val="118AD7"/>
              </a:buClr>
              <a:buFont typeface="Arial" panose="020B0604020202020204" pitchFamily="34" charset="0"/>
              <a:buChar char="•"/>
            </a:pPr>
            <a:endParaRPr lang="en-GB" sz="2400" dirty="0">
              <a:latin typeface="+mn-lt"/>
            </a:endParaRPr>
          </a:p>
          <a:p>
            <a:endParaRPr lang="en-GB" sz="1800" dirty="0">
              <a:solidFill>
                <a:srgbClr val="118AD7"/>
              </a:solidFill>
              <a:latin typeface="appleberry"/>
              <a:ea typeface="+mj-ea"/>
            </a:endParaRPr>
          </a:p>
        </p:txBody>
      </p:sp>
      <p:sp>
        <p:nvSpPr>
          <p:cNvPr id="4" name="TextBox 3">
            <a:extLst>
              <a:ext uri="{FF2B5EF4-FFF2-40B4-BE49-F238E27FC236}">
                <a16:creationId xmlns:a16="http://schemas.microsoft.com/office/drawing/2014/main" id="{2FFED16E-60DC-AF4D-8D98-6C9E21154A06}"/>
              </a:ext>
            </a:extLst>
          </p:cNvPr>
          <p:cNvSpPr txBox="1"/>
          <p:nvPr/>
        </p:nvSpPr>
        <p:spPr>
          <a:xfrm>
            <a:off x="457200" y="0"/>
            <a:ext cx="4391523" cy="584775"/>
          </a:xfrm>
          <a:prstGeom prst="rect">
            <a:avLst/>
          </a:prstGeom>
          <a:noFill/>
        </p:spPr>
        <p:txBody>
          <a:bodyPr wrap="none" rtlCol="0">
            <a:spAutoFit/>
          </a:bodyPr>
          <a:lstStyle/>
          <a:p>
            <a:r>
              <a:rPr lang="en-US" sz="3200" dirty="0">
                <a:solidFill>
                  <a:srgbClr val="118AD7"/>
                </a:solidFill>
              </a:rPr>
              <a:t>The Sex Education Forum</a:t>
            </a:r>
          </a:p>
        </p:txBody>
      </p:sp>
    </p:spTree>
    <p:extLst>
      <p:ext uri="{BB962C8B-B14F-4D97-AF65-F5344CB8AC3E}">
        <p14:creationId xmlns:p14="http://schemas.microsoft.com/office/powerpoint/2010/main" val="2492361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br>
              <a:rPr lang="en-GB" dirty="0"/>
            </a:br>
            <a:endParaRPr lang="en-GB" sz="1600" dirty="0"/>
          </a:p>
        </p:txBody>
      </p:sp>
      <p:sp>
        <p:nvSpPr>
          <p:cNvPr id="3" name="Content Placeholder 2"/>
          <p:cNvSpPr>
            <a:spLocks noGrp="1"/>
          </p:cNvSpPr>
          <p:nvPr>
            <p:ph idx="1"/>
          </p:nvPr>
        </p:nvSpPr>
        <p:spPr>
          <a:xfrm>
            <a:off x="529936" y="2095500"/>
            <a:ext cx="8229600" cy="4525963"/>
          </a:xfrm>
        </p:spPr>
        <p:txBody>
          <a:bodyPr>
            <a:normAutofit/>
          </a:bodyPr>
          <a:lstStyle/>
          <a:p>
            <a:pPr marL="0" indent="0">
              <a:buNone/>
            </a:pPr>
            <a:r>
              <a:rPr lang="en-GB" sz="2800" dirty="0">
                <a:solidFill>
                  <a:srgbClr val="118AD7"/>
                </a:solidFill>
                <a:latin typeface="Helvetica"/>
                <a:cs typeface="Helvetica"/>
              </a:rPr>
              <a:t> What are the links between RSE and health services?</a:t>
            </a:r>
          </a:p>
        </p:txBody>
      </p:sp>
    </p:spTree>
    <p:extLst>
      <p:ext uri="{BB962C8B-B14F-4D97-AF65-F5344CB8AC3E}">
        <p14:creationId xmlns:p14="http://schemas.microsoft.com/office/powerpoint/2010/main" val="2323047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What are the links between RSE and health services?</a:t>
            </a:r>
            <a:br>
              <a:rPr lang="en-GB" b="1" dirty="0"/>
            </a:br>
            <a:endParaRPr lang="en-GB" b="1" dirty="0"/>
          </a:p>
        </p:txBody>
      </p:sp>
      <p:sp>
        <p:nvSpPr>
          <p:cNvPr id="3" name="Content Placeholder 2"/>
          <p:cNvSpPr>
            <a:spLocks noGrp="1"/>
          </p:cNvSpPr>
          <p:nvPr>
            <p:ph idx="1"/>
          </p:nvPr>
        </p:nvSpPr>
        <p:spPr/>
        <p:txBody>
          <a:bodyPr>
            <a:normAutofit/>
          </a:bodyPr>
          <a:lstStyle/>
          <a:p>
            <a:pPr marL="0" indent="0">
              <a:buNone/>
            </a:pPr>
            <a:r>
              <a:rPr lang="en-GB" sz="2400" dirty="0"/>
              <a:t>Current and new statutory guidance requires students to know about local services, but </a:t>
            </a:r>
            <a:r>
              <a:rPr lang="en-GB" sz="2400" b="1" dirty="0"/>
              <a:t>how to </a:t>
            </a:r>
            <a:r>
              <a:rPr lang="en-GB" sz="2400" dirty="0"/>
              <a:t>make the links is a local decision:</a:t>
            </a:r>
          </a:p>
          <a:p>
            <a:pPr marL="0" indent="0">
              <a:buNone/>
            </a:pPr>
            <a:endParaRPr lang="en-GB" sz="2400" dirty="0"/>
          </a:p>
          <a:p>
            <a:pPr>
              <a:buFont typeface="Arial" panose="020B0604020202020204" pitchFamily="34" charset="0"/>
              <a:buChar char="•"/>
            </a:pPr>
            <a:r>
              <a:rPr lang="en-GB" sz="2400" b="1" dirty="0"/>
              <a:t>Information only </a:t>
            </a:r>
            <a:r>
              <a:rPr lang="en-GB" sz="2400" dirty="0"/>
              <a:t>provided as part of lesson</a:t>
            </a:r>
          </a:p>
          <a:p>
            <a:pPr>
              <a:buFont typeface="Arial" panose="020B0604020202020204" pitchFamily="34" charset="0"/>
              <a:buChar char="•"/>
            </a:pPr>
            <a:r>
              <a:rPr lang="en-GB" sz="2400" b="1" dirty="0"/>
              <a:t>Practitioner from local service </a:t>
            </a:r>
            <a:r>
              <a:rPr lang="en-GB" sz="2400" dirty="0"/>
              <a:t>‘introduces’ the service to students in RSE lesson</a:t>
            </a:r>
          </a:p>
          <a:p>
            <a:pPr>
              <a:buFont typeface="Arial" panose="020B0604020202020204" pitchFamily="34" charset="0"/>
              <a:buChar char="•"/>
            </a:pPr>
            <a:r>
              <a:rPr lang="en-GB" sz="2400" b="1" dirty="0"/>
              <a:t>School nurse </a:t>
            </a:r>
            <a:r>
              <a:rPr lang="en-GB" sz="2400" dirty="0"/>
              <a:t>provides 1-1 confidential support and referral to services as required</a:t>
            </a:r>
          </a:p>
          <a:p>
            <a:pPr>
              <a:buFont typeface="Arial" panose="020B0604020202020204" pitchFamily="34" charset="0"/>
              <a:buChar char="•"/>
            </a:pPr>
            <a:r>
              <a:rPr lang="en-GB" sz="2400" b="1" dirty="0"/>
              <a:t>School based on site health clinic</a:t>
            </a:r>
            <a:r>
              <a:rPr lang="en-GB" sz="2400" dirty="0"/>
              <a:t>, including contraception, condoms, STI testing</a:t>
            </a:r>
          </a:p>
          <a:p>
            <a:pPr>
              <a:buFont typeface="Arial" panose="020B0604020202020204" pitchFamily="34" charset="0"/>
              <a:buChar char="•"/>
            </a:pPr>
            <a:endParaRPr lang="en-GB" sz="2400" dirty="0"/>
          </a:p>
          <a:p>
            <a:pPr marL="0" indent="0">
              <a:buNone/>
            </a:pPr>
            <a:endParaRPr lang="en-GB" sz="2400" dirty="0"/>
          </a:p>
        </p:txBody>
      </p:sp>
    </p:spTree>
    <p:extLst>
      <p:ext uri="{BB962C8B-B14F-4D97-AF65-F5344CB8AC3E}">
        <p14:creationId xmlns:p14="http://schemas.microsoft.com/office/powerpoint/2010/main" val="2407439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br>
              <a:rPr lang="en-GB" dirty="0"/>
            </a:br>
            <a:endParaRPr lang="en-GB" sz="1600" dirty="0"/>
          </a:p>
        </p:txBody>
      </p:sp>
      <p:sp>
        <p:nvSpPr>
          <p:cNvPr id="3" name="Content Placeholder 2"/>
          <p:cNvSpPr>
            <a:spLocks noGrp="1"/>
          </p:cNvSpPr>
          <p:nvPr>
            <p:ph idx="1"/>
          </p:nvPr>
        </p:nvSpPr>
        <p:spPr>
          <a:xfrm>
            <a:off x="529936" y="2095500"/>
            <a:ext cx="8229600" cy="4525963"/>
          </a:xfrm>
        </p:spPr>
        <p:txBody>
          <a:bodyPr>
            <a:normAutofit/>
          </a:bodyPr>
          <a:lstStyle/>
          <a:p>
            <a:pPr marL="0" indent="0">
              <a:buNone/>
            </a:pPr>
            <a:endParaRPr lang="en-GB" sz="2800" dirty="0">
              <a:solidFill>
                <a:srgbClr val="118AD7"/>
              </a:solidFill>
              <a:latin typeface="Helvetica"/>
              <a:cs typeface="Helvetica"/>
            </a:endParaRPr>
          </a:p>
          <a:p>
            <a:pPr marL="0" indent="0">
              <a:buNone/>
            </a:pPr>
            <a:r>
              <a:rPr lang="en-GB" sz="2800" b="1" dirty="0">
                <a:solidFill>
                  <a:srgbClr val="118AD7"/>
                </a:solidFill>
                <a:latin typeface="+mj-lt"/>
              </a:rPr>
              <a:t>How do you see RSE progressing in the next 5 years?</a:t>
            </a:r>
            <a:endParaRPr lang="en-GB" sz="2800" b="1" dirty="0">
              <a:solidFill>
                <a:srgbClr val="118AD7"/>
              </a:solidFill>
              <a:latin typeface="+mj-lt"/>
              <a:cs typeface="Helvetica"/>
            </a:endParaRPr>
          </a:p>
        </p:txBody>
      </p:sp>
    </p:spTree>
    <p:extLst>
      <p:ext uri="{BB962C8B-B14F-4D97-AF65-F5344CB8AC3E}">
        <p14:creationId xmlns:p14="http://schemas.microsoft.com/office/powerpoint/2010/main" val="1028415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9" y="274638"/>
            <a:ext cx="8797636" cy="1143000"/>
          </a:xfrm>
        </p:spPr>
        <p:txBody>
          <a:bodyPr>
            <a:noAutofit/>
          </a:bodyPr>
          <a:lstStyle/>
          <a:p>
            <a:r>
              <a:rPr lang="en-GB" sz="2800" b="1" dirty="0">
                <a:latin typeface="+mj-lt"/>
              </a:rPr>
              <a:t>Benefits of statutory status relies on implementation reflecting the international effectiveness factors</a:t>
            </a:r>
          </a:p>
        </p:txBody>
      </p:sp>
      <p:sp>
        <p:nvSpPr>
          <p:cNvPr id="3" name="Content Placeholder 2"/>
          <p:cNvSpPr>
            <a:spLocks noGrp="1"/>
          </p:cNvSpPr>
          <p:nvPr>
            <p:ph idx="1"/>
          </p:nvPr>
        </p:nvSpPr>
        <p:spPr>
          <a:xfrm>
            <a:off x="491837" y="1832263"/>
            <a:ext cx="8229600" cy="4525963"/>
          </a:xfrm>
        </p:spPr>
        <p:txBody>
          <a:bodyPr>
            <a:normAutofit/>
          </a:bodyPr>
          <a:lstStyle/>
          <a:p>
            <a:pPr>
              <a:buFontTx/>
              <a:buChar char="-"/>
            </a:pPr>
            <a:r>
              <a:rPr lang="en-GB" sz="2400" dirty="0">
                <a:latin typeface="Helvetica"/>
                <a:cs typeface="Helvetica"/>
              </a:rPr>
              <a:t>Sufficient </a:t>
            </a:r>
            <a:r>
              <a:rPr lang="en-GB" sz="2400" b="1" dirty="0">
                <a:latin typeface="Helvetica"/>
                <a:cs typeface="Helvetica"/>
              </a:rPr>
              <a:t>investment in training </a:t>
            </a:r>
            <a:r>
              <a:rPr lang="en-GB" sz="2400" dirty="0">
                <a:latin typeface="Helvetica"/>
                <a:cs typeface="Helvetica"/>
              </a:rPr>
              <a:t>to have </a:t>
            </a:r>
            <a:r>
              <a:rPr lang="en-GB" sz="2400" b="1" dirty="0">
                <a:latin typeface="Helvetica"/>
                <a:cs typeface="Helvetica"/>
              </a:rPr>
              <a:t>competent, confident teachers</a:t>
            </a:r>
            <a:r>
              <a:rPr lang="en-GB" sz="2400" dirty="0">
                <a:latin typeface="Helvetica"/>
                <a:cs typeface="Helvetica"/>
              </a:rPr>
              <a:t> in every school</a:t>
            </a:r>
          </a:p>
          <a:p>
            <a:pPr>
              <a:buFontTx/>
              <a:buChar char="-"/>
            </a:pPr>
            <a:r>
              <a:rPr lang="en-GB" sz="2400" b="1" dirty="0">
                <a:latin typeface="Helvetica"/>
                <a:cs typeface="Helvetica"/>
              </a:rPr>
              <a:t>Sufficient curriculum time</a:t>
            </a:r>
            <a:r>
              <a:rPr lang="en-GB" sz="2400" dirty="0">
                <a:latin typeface="Helvetica"/>
                <a:cs typeface="Helvetica"/>
              </a:rPr>
              <a:t> in every school year</a:t>
            </a:r>
          </a:p>
          <a:p>
            <a:pPr>
              <a:buFontTx/>
              <a:buChar char="-"/>
            </a:pPr>
            <a:r>
              <a:rPr lang="en-GB" sz="2400" b="1" dirty="0">
                <a:latin typeface="Helvetica"/>
                <a:cs typeface="Helvetica"/>
              </a:rPr>
              <a:t>Assessment of quality </a:t>
            </a:r>
            <a:r>
              <a:rPr lang="en-GB" sz="2400" dirty="0">
                <a:latin typeface="Helvetica"/>
                <a:cs typeface="Helvetica"/>
              </a:rPr>
              <a:t>and monitoring of improvement</a:t>
            </a:r>
          </a:p>
          <a:p>
            <a:pPr>
              <a:buFontTx/>
              <a:buChar char="-"/>
            </a:pPr>
            <a:r>
              <a:rPr lang="en-GB" sz="2400" dirty="0">
                <a:latin typeface="Helvetica"/>
                <a:cs typeface="Helvetica"/>
              </a:rPr>
              <a:t>Involving and </a:t>
            </a:r>
            <a:r>
              <a:rPr lang="en-GB" sz="2400" b="1" dirty="0">
                <a:latin typeface="Helvetica"/>
                <a:cs typeface="Helvetica"/>
              </a:rPr>
              <a:t>supporting parents</a:t>
            </a:r>
          </a:p>
          <a:p>
            <a:pPr>
              <a:buFontTx/>
              <a:buChar char="-"/>
            </a:pPr>
            <a:r>
              <a:rPr lang="en-GB" sz="2400" b="1" dirty="0">
                <a:latin typeface="Helvetica"/>
                <a:cs typeface="Helvetica"/>
              </a:rPr>
              <a:t>Narrowing inequalities </a:t>
            </a:r>
            <a:r>
              <a:rPr lang="en-GB" sz="2400" dirty="0">
                <a:latin typeface="Helvetica"/>
                <a:cs typeface="Helvetica"/>
              </a:rPr>
              <a:t>for vulnerable young people</a:t>
            </a:r>
          </a:p>
          <a:p>
            <a:pPr>
              <a:buFontTx/>
              <a:buChar char="-"/>
            </a:pPr>
            <a:r>
              <a:rPr lang="en-GB" sz="2400" dirty="0">
                <a:latin typeface="Helvetica"/>
                <a:cs typeface="Helvetica"/>
              </a:rPr>
              <a:t>Ensuring </a:t>
            </a:r>
            <a:r>
              <a:rPr lang="en-GB" sz="2400" b="1" dirty="0">
                <a:latin typeface="Helvetica"/>
                <a:cs typeface="Helvetica"/>
              </a:rPr>
              <a:t>factually accurate information </a:t>
            </a:r>
            <a:r>
              <a:rPr lang="en-GB" sz="2400" dirty="0">
                <a:latin typeface="Helvetica"/>
                <a:cs typeface="Helvetica"/>
              </a:rPr>
              <a:t>on sexual and reproductive health, including abortion</a:t>
            </a:r>
          </a:p>
        </p:txBody>
      </p:sp>
      <p:sp>
        <p:nvSpPr>
          <p:cNvPr id="4" name="TextBox 3">
            <a:extLst>
              <a:ext uri="{FF2B5EF4-FFF2-40B4-BE49-F238E27FC236}">
                <a16:creationId xmlns:a16="http://schemas.microsoft.com/office/drawing/2014/main" id="{B29A99A8-27D3-7B4C-A026-55AFD7C69556}"/>
              </a:ext>
            </a:extLst>
          </p:cNvPr>
          <p:cNvSpPr txBox="1"/>
          <p:nvPr/>
        </p:nvSpPr>
        <p:spPr>
          <a:xfrm>
            <a:off x="12773891" y="448887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56923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1772816"/>
            <a:ext cx="3278235" cy="1690820"/>
          </a:xfrm>
        </p:spPr>
        <p:txBody>
          <a:bodyPr>
            <a:noAutofit/>
          </a:bodyPr>
          <a:lstStyle/>
          <a:p>
            <a:br>
              <a:rPr lang="en-GB" sz="2000" i="1" dirty="0">
                <a:solidFill>
                  <a:schemeClr val="tx1"/>
                </a:solidFill>
              </a:rPr>
            </a:br>
            <a:br>
              <a:rPr lang="en-GB" sz="2000" i="1" dirty="0">
                <a:solidFill>
                  <a:schemeClr val="tx1"/>
                </a:solidFill>
              </a:rPr>
            </a:br>
            <a:r>
              <a:rPr lang="en-GB" sz="2000" b="1" dirty="0">
                <a:solidFill>
                  <a:schemeClr val="tx1"/>
                </a:solidFill>
              </a:rPr>
              <a:t>RSE statutory guidance, secondary level (11-16)</a:t>
            </a:r>
            <a:br>
              <a:rPr lang="en-GB" sz="2000" i="1" dirty="0">
                <a:solidFill>
                  <a:schemeClr val="tx1"/>
                </a:solidFill>
              </a:rPr>
            </a:br>
            <a:br>
              <a:rPr lang="en-GB" sz="2000" i="1" dirty="0">
                <a:solidFill>
                  <a:schemeClr val="tx1"/>
                </a:solidFill>
              </a:rPr>
            </a:br>
            <a:r>
              <a:rPr lang="en-GB" sz="2000" i="1" dirty="0">
                <a:solidFill>
                  <a:schemeClr val="tx1"/>
                </a:solidFill>
              </a:rPr>
              <a:t>That there are choices in relation to pregnancy (</a:t>
            </a:r>
            <a:r>
              <a:rPr lang="en-GB" sz="2000" b="1" i="1" dirty="0">
                <a:solidFill>
                  <a:schemeClr val="tx1"/>
                </a:solidFill>
              </a:rPr>
              <a:t>with medically and legally accurate, impartial information</a:t>
            </a:r>
            <a:r>
              <a:rPr lang="en-GB" sz="2000" i="1" dirty="0">
                <a:solidFill>
                  <a:schemeClr val="tx1"/>
                </a:solidFill>
              </a:rPr>
              <a:t> on all options, including keeping the baby, adoption, abortion and where to get further help).</a:t>
            </a:r>
            <a:br>
              <a:rPr lang="en-GB" sz="2000" i="1" dirty="0">
                <a:solidFill>
                  <a:schemeClr val="tx1"/>
                </a:solidFill>
              </a:rPr>
            </a:br>
            <a:br>
              <a:rPr lang="en-GB" sz="2000" i="1" dirty="0">
                <a:solidFill>
                  <a:schemeClr val="tx1"/>
                </a:solidFill>
              </a:rPr>
            </a:br>
            <a:endParaRPr lang="en-GB" sz="2000" i="1" dirty="0">
              <a:solidFill>
                <a:schemeClr val="tx1"/>
              </a:solidFill>
            </a:endParaRPr>
          </a:p>
        </p:txBody>
      </p:sp>
      <p:sp>
        <p:nvSpPr>
          <p:cNvPr id="6" name="Content Placeholder 5"/>
          <p:cNvSpPr>
            <a:spLocks noGrp="1"/>
          </p:cNvSpPr>
          <p:nvPr>
            <p:ph idx="1"/>
          </p:nvPr>
        </p:nvSpPr>
        <p:spPr>
          <a:xfrm>
            <a:off x="4918364" y="1208049"/>
            <a:ext cx="4059380" cy="5649951"/>
          </a:xfrm>
        </p:spPr>
        <p:txBody>
          <a:bodyPr>
            <a:normAutofit/>
          </a:bodyPr>
          <a:lstStyle/>
          <a:p>
            <a:pPr marL="0" indent="0">
              <a:buNone/>
            </a:pPr>
            <a:r>
              <a:rPr lang="en-US" dirty="0"/>
              <a:t>	</a:t>
            </a:r>
          </a:p>
          <a:p>
            <a:pPr marL="0" indent="0">
              <a:buNone/>
            </a:pPr>
            <a:endParaRPr lang="en-US" sz="2000" b="1" dirty="0"/>
          </a:p>
          <a:p>
            <a:pPr marL="0" indent="0">
              <a:buNone/>
            </a:pPr>
            <a:r>
              <a:rPr lang="en-US" sz="2000" b="1" dirty="0"/>
              <a:t>									</a:t>
            </a:r>
          </a:p>
          <a:p>
            <a:endParaRPr lang="en-US" sz="2000" b="1" dirty="0"/>
          </a:p>
          <a:p>
            <a:endParaRPr lang="en-US" dirty="0"/>
          </a:p>
          <a:p>
            <a:endParaRPr lang="en-US" dirty="0"/>
          </a:p>
          <a:p>
            <a:endParaRPr lang="en-US" dirty="0"/>
          </a:p>
          <a:p>
            <a:endParaRPr lang="en-US" dirty="0"/>
          </a:p>
          <a:p>
            <a:endParaRPr lang="en-US" dirty="0"/>
          </a:p>
          <a:p>
            <a:pPr marL="0" indent="0">
              <a:buNone/>
            </a:pPr>
            <a:r>
              <a:rPr lang="en-US" dirty="0"/>
              <a:t>     </a:t>
            </a:r>
          </a:p>
        </p:txBody>
      </p:sp>
      <p:pic>
        <p:nvPicPr>
          <p:cNvPr id="9" name="Picture 8"/>
          <p:cNvPicPr>
            <a:picLocks noChangeAspect="1"/>
          </p:cNvPicPr>
          <p:nvPr/>
        </p:nvPicPr>
        <p:blipFill>
          <a:blip r:embed="rId2"/>
          <a:stretch>
            <a:fillRect/>
          </a:stretch>
        </p:blipFill>
        <p:spPr>
          <a:xfrm>
            <a:off x="16768" y="188640"/>
            <a:ext cx="4771256" cy="6669360"/>
          </a:xfrm>
          <a:prstGeom prst="rect">
            <a:avLst/>
          </a:prstGeom>
        </p:spPr>
      </p:pic>
    </p:spTree>
    <p:extLst>
      <p:ext uri="{BB962C8B-B14F-4D97-AF65-F5344CB8AC3E}">
        <p14:creationId xmlns:p14="http://schemas.microsoft.com/office/powerpoint/2010/main" val="253105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r>
              <a:rPr lang="en-GB" sz="2800" b="1" dirty="0">
                <a:latin typeface="+mj-lt"/>
              </a:rPr>
              <a:t>Strengthening and coordinating advocacy to counteract opposition</a:t>
            </a:r>
          </a:p>
        </p:txBody>
      </p:sp>
      <p:sp>
        <p:nvSpPr>
          <p:cNvPr id="6" name="TextBox 5">
            <a:extLst>
              <a:ext uri="{FF2B5EF4-FFF2-40B4-BE49-F238E27FC236}">
                <a16:creationId xmlns:a16="http://schemas.microsoft.com/office/drawing/2014/main" id="{700BDD3F-9042-0141-884E-40C31FF8016C}"/>
              </a:ext>
            </a:extLst>
          </p:cNvPr>
          <p:cNvSpPr txBox="1"/>
          <p:nvPr/>
        </p:nvSpPr>
        <p:spPr>
          <a:xfrm>
            <a:off x="752450" y="1417638"/>
            <a:ext cx="3320787" cy="1200329"/>
          </a:xfrm>
          <a:prstGeom prst="rect">
            <a:avLst/>
          </a:prstGeom>
          <a:noFill/>
        </p:spPr>
        <p:txBody>
          <a:bodyPr wrap="square" rtlCol="0">
            <a:spAutoFit/>
          </a:bodyPr>
          <a:lstStyle/>
          <a:p>
            <a:r>
              <a:rPr lang="en-US" sz="2400" b="1" dirty="0"/>
              <a:t>The vast majority of parents support statutory RSE</a:t>
            </a:r>
          </a:p>
        </p:txBody>
      </p:sp>
      <p:sp>
        <p:nvSpPr>
          <p:cNvPr id="7" name="TextBox 6">
            <a:extLst>
              <a:ext uri="{FF2B5EF4-FFF2-40B4-BE49-F238E27FC236}">
                <a16:creationId xmlns:a16="http://schemas.microsoft.com/office/drawing/2014/main" id="{D7B24FC9-E85B-2741-BFDF-918DCDDE98EB}"/>
              </a:ext>
            </a:extLst>
          </p:cNvPr>
          <p:cNvSpPr txBox="1"/>
          <p:nvPr/>
        </p:nvSpPr>
        <p:spPr>
          <a:xfrm>
            <a:off x="736649" y="5306291"/>
            <a:ext cx="3908087" cy="1200329"/>
          </a:xfrm>
          <a:prstGeom prst="rect">
            <a:avLst/>
          </a:prstGeom>
          <a:noFill/>
        </p:spPr>
        <p:txBody>
          <a:bodyPr wrap="square" rtlCol="0">
            <a:spAutoFit/>
          </a:bodyPr>
          <a:lstStyle/>
          <a:p>
            <a:r>
              <a:rPr lang="en-US" sz="2400" dirty="0"/>
              <a:t>Yet a </a:t>
            </a:r>
            <a:r>
              <a:rPr lang="en-US" sz="2400" b="1" dirty="0"/>
              <a:t>small minority </a:t>
            </a:r>
            <a:r>
              <a:rPr lang="en-US" sz="2400" dirty="0"/>
              <a:t>of opponents </a:t>
            </a:r>
            <a:r>
              <a:rPr lang="en-US" sz="2400" b="1" dirty="0"/>
              <a:t>get the majority </a:t>
            </a:r>
            <a:r>
              <a:rPr lang="en-US" sz="2400" dirty="0"/>
              <a:t>of </a:t>
            </a:r>
            <a:r>
              <a:rPr lang="en-US" sz="2400" b="1" dirty="0"/>
              <a:t>media coverage </a:t>
            </a:r>
          </a:p>
        </p:txBody>
      </p:sp>
      <p:pic>
        <p:nvPicPr>
          <p:cNvPr id="9" name="Content Placeholder 8">
            <a:extLst>
              <a:ext uri="{FF2B5EF4-FFF2-40B4-BE49-F238E27FC236}">
                <a16:creationId xmlns:a16="http://schemas.microsoft.com/office/drawing/2014/main" id="{8A791F2B-233A-D847-827D-9C4CDF83E2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6593" y="2725376"/>
            <a:ext cx="3492500" cy="2324100"/>
          </a:xfrm>
          <a:prstGeom prst="rect">
            <a:avLst/>
          </a:prstGeom>
        </p:spPr>
      </p:pic>
      <p:sp>
        <p:nvSpPr>
          <p:cNvPr id="10" name="TextBox 9">
            <a:extLst>
              <a:ext uri="{FF2B5EF4-FFF2-40B4-BE49-F238E27FC236}">
                <a16:creationId xmlns:a16="http://schemas.microsoft.com/office/drawing/2014/main" id="{9ACFF177-7B86-7349-ACB5-15C47C92AD39}"/>
              </a:ext>
            </a:extLst>
          </p:cNvPr>
          <p:cNvSpPr txBox="1"/>
          <p:nvPr/>
        </p:nvSpPr>
        <p:spPr>
          <a:xfrm>
            <a:off x="4644736" y="1674453"/>
            <a:ext cx="411480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Coordinating and promoting </a:t>
            </a:r>
            <a:r>
              <a:rPr lang="en-US" sz="2400" b="1" dirty="0"/>
              <a:t>consistent messages on benefits of RSE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t>Making good RSE more visible </a:t>
            </a:r>
            <a:r>
              <a:rPr lang="en-US" sz="2400" dirty="0"/>
              <a:t>- to counteract opposition, myths, misinformation and fear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t>Harnessing the power of young people </a:t>
            </a:r>
            <a:r>
              <a:rPr lang="en-US" sz="2400" dirty="0"/>
              <a:t>to demand their right to RSE</a:t>
            </a:r>
          </a:p>
          <a:p>
            <a:endParaRPr lang="en-US" sz="2400" dirty="0"/>
          </a:p>
        </p:txBody>
      </p:sp>
    </p:spTree>
    <p:extLst>
      <p:ext uri="{BB962C8B-B14F-4D97-AF65-F5344CB8AC3E}">
        <p14:creationId xmlns:p14="http://schemas.microsoft.com/office/powerpoint/2010/main" val="987885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br>
              <a:rPr lang="en-GB" dirty="0"/>
            </a:br>
            <a:endParaRPr lang="en-GB" sz="1600" dirty="0"/>
          </a:p>
        </p:txBody>
      </p:sp>
      <p:sp>
        <p:nvSpPr>
          <p:cNvPr id="3" name="Content Placeholder 2"/>
          <p:cNvSpPr>
            <a:spLocks noGrp="1"/>
          </p:cNvSpPr>
          <p:nvPr>
            <p:ph idx="1"/>
          </p:nvPr>
        </p:nvSpPr>
        <p:spPr>
          <a:xfrm>
            <a:off x="529936" y="2095500"/>
            <a:ext cx="8229600" cy="4525963"/>
          </a:xfrm>
        </p:spPr>
        <p:txBody>
          <a:bodyPr>
            <a:normAutofit/>
          </a:bodyPr>
          <a:lstStyle/>
          <a:p>
            <a:r>
              <a:rPr lang="en-GB" sz="2800" dirty="0">
                <a:solidFill>
                  <a:srgbClr val="118AD7"/>
                </a:solidFill>
                <a:latin typeface="Helvetica"/>
                <a:cs typeface="Helvetica"/>
              </a:rPr>
              <a:t>What is the current state of play of Relationships and Sexuality Education (RSE)?</a:t>
            </a:r>
          </a:p>
        </p:txBody>
      </p:sp>
    </p:spTree>
    <p:extLst>
      <p:ext uri="{BB962C8B-B14F-4D97-AF65-F5344CB8AC3E}">
        <p14:creationId xmlns:p14="http://schemas.microsoft.com/office/powerpoint/2010/main" val="263034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br>
              <a:rPr lang="en-GB" dirty="0"/>
            </a:br>
            <a:endParaRPr lang="en-GB" sz="1600" dirty="0"/>
          </a:p>
        </p:txBody>
      </p:sp>
      <p:sp>
        <p:nvSpPr>
          <p:cNvPr id="3" name="Content Placeholder 2"/>
          <p:cNvSpPr>
            <a:spLocks noGrp="1"/>
          </p:cNvSpPr>
          <p:nvPr>
            <p:ph idx="1"/>
          </p:nvPr>
        </p:nvSpPr>
        <p:spPr>
          <a:xfrm>
            <a:off x="529936" y="1267691"/>
            <a:ext cx="8229600" cy="4953000"/>
          </a:xfrm>
        </p:spPr>
        <p:txBody>
          <a:bodyPr>
            <a:normAutofit fontScale="77500" lnSpcReduction="20000"/>
          </a:bodyPr>
          <a:lstStyle/>
          <a:p>
            <a:r>
              <a:rPr lang="en-GB" sz="2800" b="1" dirty="0">
                <a:latin typeface="Helvetica"/>
                <a:cs typeface="Helvetica"/>
              </a:rPr>
              <a:t>Non-statutory status </a:t>
            </a:r>
            <a:r>
              <a:rPr lang="en-GB" sz="2800" dirty="0">
                <a:latin typeface="Helvetica"/>
                <a:cs typeface="Helvetica"/>
              </a:rPr>
              <a:t>and </a:t>
            </a:r>
            <a:r>
              <a:rPr lang="en-GB" sz="2800" b="1" dirty="0">
                <a:latin typeface="Helvetica"/>
                <a:cs typeface="Helvetica"/>
              </a:rPr>
              <a:t>lack of investment </a:t>
            </a:r>
            <a:r>
              <a:rPr lang="en-GB" sz="2800" dirty="0">
                <a:latin typeface="Helvetica"/>
                <a:cs typeface="Helvetica"/>
              </a:rPr>
              <a:t>resulted in:</a:t>
            </a:r>
          </a:p>
          <a:p>
            <a:endParaRPr lang="en-GB" sz="2800" dirty="0">
              <a:latin typeface="Helvetica"/>
              <a:cs typeface="Helvetica"/>
            </a:endParaRPr>
          </a:p>
          <a:p>
            <a:pPr marL="342900" indent="-342900">
              <a:buFontTx/>
              <a:buChar char="-"/>
            </a:pPr>
            <a:r>
              <a:rPr lang="en-GB" sz="2800" b="1" dirty="0"/>
              <a:t>Insufficient priority </a:t>
            </a:r>
            <a:r>
              <a:rPr lang="en-GB" sz="2800" dirty="0"/>
              <a:t>and curriculum time</a:t>
            </a:r>
          </a:p>
          <a:p>
            <a:pPr marL="342900" indent="-342900">
              <a:buFontTx/>
              <a:buChar char="-"/>
            </a:pPr>
            <a:r>
              <a:rPr lang="en-GB" sz="2800" b="1" dirty="0"/>
              <a:t>Inconsistent provision </a:t>
            </a:r>
            <a:r>
              <a:rPr lang="en-GB" sz="2800" dirty="0"/>
              <a:t>– a postcode lottery for children and young people</a:t>
            </a:r>
          </a:p>
          <a:p>
            <a:pPr marL="342900" indent="-342900">
              <a:buFontTx/>
              <a:buChar char="-"/>
            </a:pPr>
            <a:r>
              <a:rPr lang="en-GB" sz="2800" b="1" dirty="0"/>
              <a:t>Failing to meet young people’s needs</a:t>
            </a:r>
            <a:r>
              <a:rPr lang="en-GB" sz="2800" dirty="0"/>
              <a:t>. Most neglected issues LGBT, healthy relationships, grooming, pleasure, pornography</a:t>
            </a:r>
          </a:p>
          <a:p>
            <a:pPr marL="342900" indent="-342900">
              <a:buFontTx/>
              <a:buChar char="-"/>
            </a:pPr>
            <a:r>
              <a:rPr lang="en-GB" sz="2800" b="1" dirty="0">
                <a:latin typeface="Helvetica"/>
                <a:cs typeface="Helvetica"/>
              </a:rPr>
              <a:t>Untrained and unconfident teachers</a:t>
            </a:r>
            <a:r>
              <a:rPr lang="en-GB" sz="2800" dirty="0">
                <a:latin typeface="Helvetica"/>
                <a:cs typeface="Helvetica"/>
              </a:rPr>
              <a:t>: </a:t>
            </a:r>
            <a:r>
              <a:rPr lang="en-GB" sz="2800" dirty="0"/>
              <a:t>29% have had no training at all in the subject </a:t>
            </a:r>
          </a:p>
          <a:p>
            <a:pPr marL="342900" indent="-342900">
              <a:buFontTx/>
              <a:buChar char="-"/>
            </a:pPr>
            <a:r>
              <a:rPr lang="en-GB" sz="2800" dirty="0"/>
              <a:t>‘Pregnancy choices’ and ‘explicit online content’ identified as gaps in teacher competence</a:t>
            </a:r>
          </a:p>
          <a:p>
            <a:pPr marL="342900" indent="-342900">
              <a:buFontTx/>
              <a:buChar char="-"/>
            </a:pPr>
            <a:endParaRPr lang="en-GB" sz="2400" dirty="0">
              <a:latin typeface="Helvetica"/>
              <a:cs typeface="Helvetica"/>
            </a:endParaRPr>
          </a:p>
          <a:p>
            <a:pPr marL="342900" indent="-342900">
              <a:buFontTx/>
              <a:buChar char="-"/>
            </a:pPr>
            <a:endParaRPr lang="en-GB" sz="2400" dirty="0">
              <a:latin typeface="Helvetica"/>
              <a:cs typeface="Helvetica"/>
            </a:endParaRPr>
          </a:p>
          <a:p>
            <a:r>
              <a:rPr lang="en-GB" sz="2400" b="1" dirty="0"/>
              <a:t>…but thanks to persistent advocacy…</a:t>
            </a:r>
          </a:p>
          <a:p>
            <a:pPr marL="342900" indent="-342900">
              <a:buFontTx/>
              <a:buChar char="-"/>
            </a:pPr>
            <a:endParaRPr lang="en-GB" sz="2400" dirty="0">
              <a:solidFill>
                <a:srgbClr val="002060"/>
              </a:solidFill>
              <a:latin typeface="Helvetica"/>
              <a:cs typeface="Helvetica"/>
            </a:endParaRPr>
          </a:p>
          <a:p>
            <a:pPr marL="342900" indent="-342900">
              <a:buFontTx/>
              <a:buChar char="-"/>
            </a:pPr>
            <a:endParaRPr lang="en-GB" sz="2400" dirty="0">
              <a:solidFill>
                <a:srgbClr val="002060"/>
              </a:solidFill>
              <a:latin typeface="Helvetica"/>
              <a:cs typeface="Helvetica"/>
            </a:endParaRPr>
          </a:p>
        </p:txBody>
      </p:sp>
      <p:sp>
        <p:nvSpPr>
          <p:cNvPr id="4" name="TextBox 3">
            <a:extLst>
              <a:ext uri="{FF2B5EF4-FFF2-40B4-BE49-F238E27FC236}">
                <a16:creationId xmlns:a16="http://schemas.microsoft.com/office/drawing/2014/main" id="{866467FA-AAB7-C346-9B17-6E67E7EE4B30}"/>
              </a:ext>
            </a:extLst>
          </p:cNvPr>
          <p:cNvSpPr txBox="1"/>
          <p:nvPr/>
        </p:nvSpPr>
        <p:spPr>
          <a:xfrm>
            <a:off x="529936" y="584528"/>
            <a:ext cx="7852064" cy="584775"/>
          </a:xfrm>
          <a:prstGeom prst="rect">
            <a:avLst/>
          </a:prstGeom>
          <a:noFill/>
        </p:spPr>
        <p:txBody>
          <a:bodyPr wrap="square" rtlCol="0">
            <a:spAutoFit/>
          </a:bodyPr>
          <a:lstStyle/>
          <a:p>
            <a:r>
              <a:rPr lang="en-US" sz="3200" b="1" dirty="0">
                <a:solidFill>
                  <a:srgbClr val="118AD7"/>
                </a:solidFill>
              </a:rPr>
              <a:t>Huge improvements over last 20 years …but</a:t>
            </a:r>
          </a:p>
        </p:txBody>
      </p:sp>
    </p:spTree>
    <p:extLst>
      <p:ext uri="{BB962C8B-B14F-4D97-AF65-F5344CB8AC3E}">
        <p14:creationId xmlns:p14="http://schemas.microsoft.com/office/powerpoint/2010/main" val="7507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br>
              <a:rPr lang="en-GB" dirty="0"/>
            </a:br>
            <a:endParaRPr lang="en-GB" sz="1600" dirty="0"/>
          </a:p>
        </p:txBody>
      </p:sp>
      <p:sp>
        <p:nvSpPr>
          <p:cNvPr id="3" name="Content Placeholder 2"/>
          <p:cNvSpPr>
            <a:spLocks noGrp="1"/>
          </p:cNvSpPr>
          <p:nvPr>
            <p:ph idx="1"/>
          </p:nvPr>
        </p:nvSpPr>
        <p:spPr/>
        <p:txBody>
          <a:bodyPr>
            <a:normAutofit/>
          </a:bodyPr>
          <a:lstStyle/>
          <a:p>
            <a:r>
              <a:rPr lang="en-GB" sz="2400" b="1" dirty="0"/>
              <a:t>New legislation requires:</a:t>
            </a:r>
          </a:p>
          <a:p>
            <a:endParaRPr lang="en-GB" sz="2400" dirty="0"/>
          </a:p>
          <a:p>
            <a:pPr marL="342900" indent="-342900">
              <a:buFontTx/>
              <a:buChar char="-"/>
            </a:pPr>
            <a:r>
              <a:rPr lang="en-GB" sz="2400" b="1" dirty="0"/>
              <a:t>Relationships education </a:t>
            </a:r>
            <a:r>
              <a:rPr lang="en-GB" sz="2400" dirty="0"/>
              <a:t>in all primary schools (4-11)</a:t>
            </a:r>
          </a:p>
          <a:p>
            <a:pPr marL="342900" indent="-342900">
              <a:buFontTx/>
              <a:buChar char="-"/>
            </a:pPr>
            <a:r>
              <a:rPr lang="en-GB" sz="2400" b="1" dirty="0"/>
              <a:t>Relationships and sex education </a:t>
            </a:r>
            <a:r>
              <a:rPr lang="en-GB" sz="2400" dirty="0"/>
              <a:t>in all secondary schools (11-16)</a:t>
            </a:r>
          </a:p>
          <a:p>
            <a:pPr marL="342900" indent="-342900">
              <a:buFontTx/>
              <a:buChar char="-"/>
            </a:pPr>
            <a:r>
              <a:rPr lang="en-GB" sz="2400" b="1" dirty="0"/>
              <a:t>Health education </a:t>
            </a:r>
            <a:r>
              <a:rPr lang="en-GB" sz="2400" dirty="0"/>
              <a:t>in both primary and secondary</a:t>
            </a:r>
          </a:p>
          <a:p>
            <a:pPr marL="342900" indent="-342900">
              <a:buFontTx/>
              <a:buChar char="-"/>
            </a:pPr>
            <a:endParaRPr lang="en-GB" sz="2400" dirty="0"/>
          </a:p>
          <a:p>
            <a:pPr marL="342900" indent="-342900">
              <a:buFontTx/>
              <a:buChar char="-"/>
            </a:pPr>
            <a:r>
              <a:rPr lang="en-GB" sz="2400" dirty="0"/>
              <a:t>Statutory guidance for schools published in 2019</a:t>
            </a:r>
          </a:p>
          <a:p>
            <a:pPr marL="342900" indent="-342900">
              <a:buFontTx/>
              <a:buChar char="-"/>
            </a:pPr>
            <a:r>
              <a:rPr lang="en-GB" sz="2400" dirty="0"/>
              <a:t>Statutory status starts in September 2020</a:t>
            </a:r>
          </a:p>
          <a:p>
            <a:pPr marL="342900" indent="-342900">
              <a:buFontTx/>
              <a:buChar char="-"/>
            </a:pPr>
            <a:endParaRPr lang="en-GB" sz="2400" dirty="0">
              <a:solidFill>
                <a:srgbClr val="002060"/>
              </a:solidFill>
              <a:latin typeface="Helvetica"/>
              <a:cs typeface="Helvetica"/>
            </a:endParaRPr>
          </a:p>
          <a:p>
            <a:pPr marL="342900" indent="-342900">
              <a:buFontTx/>
              <a:buChar char="-"/>
            </a:pPr>
            <a:endParaRPr lang="en-GB" sz="2400" dirty="0">
              <a:solidFill>
                <a:srgbClr val="002060"/>
              </a:solidFill>
              <a:latin typeface="Helvetica"/>
              <a:cs typeface="Helvetica"/>
            </a:endParaRPr>
          </a:p>
        </p:txBody>
      </p:sp>
      <p:sp>
        <p:nvSpPr>
          <p:cNvPr id="4" name="TextBox 3">
            <a:extLst>
              <a:ext uri="{FF2B5EF4-FFF2-40B4-BE49-F238E27FC236}">
                <a16:creationId xmlns:a16="http://schemas.microsoft.com/office/drawing/2014/main" id="{866467FA-AAB7-C346-9B17-6E67E7EE4B30}"/>
              </a:ext>
            </a:extLst>
          </p:cNvPr>
          <p:cNvSpPr txBox="1"/>
          <p:nvPr/>
        </p:nvSpPr>
        <p:spPr>
          <a:xfrm>
            <a:off x="529936" y="584528"/>
            <a:ext cx="7852064" cy="584775"/>
          </a:xfrm>
          <a:prstGeom prst="rect">
            <a:avLst/>
          </a:prstGeom>
          <a:noFill/>
        </p:spPr>
        <p:txBody>
          <a:bodyPr wrap="square" rtlCol="0">
            <a:spAutoFit/>
          </a:bodyPr>
          <a:lstStyle/>
          <a:p>
            <a:r>
              <a:rPr lang="en-US" sz="3200" b="1" dirty="0">
                <a:solidFill>
                  <a:srgbClr val="118AD7"/>
                </a:solidFill>
              </a:rPr>
              <a:t>Finally statutory status in all English schools!</a:t>
            </a:r>
          </a:p>
        </p:txBody>
      </p:sp>
    </p:spTree>
    <p:extLst>
      <p:ext uri="{BB962C8B-B14F-4D97-AF65-F5344CB8AC3E}">
        <p14:creationId xmlns:p14="http://schemas.microsoft.com/office/powerpoint/2010/main" val="2793112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br>
              <a:rPr lang="en-GB" dirty="0"/>
            </a:br>
            <a:endParaRPr lang="en-GB" sz="1600" dirty="0"/>
          </a:p>
        </p:txBody>
      </p:sp>
      <p:sp>
        <p:nvSpPr>
          <p:cNvPr id="3" name="Content Placeholder 2"/>
          <p:cNvSpPr>
            <a:spLocks noGrp="1"/>
          </p:cNvSpPr>
          <p:nvPr>
            <p:ph idx="1"/>
          </p:nvPr>
        </p:nvSpPr>
        <p:spPr>
          <a:xfrm>
            <a:off x="529936" y="2095500"/>
            <a:ext cx="8229600" cy="4525963"/>
          </a:xfrm>
        </p:spPr>
        <p:txBody>
          <a:bodyPr>
            <a:normAutofit/>
          </a:bodyPr>
          <a:lstStyle/>
          <a:p>
            <a:r>
              <a:rPr lang="en-GB" sz="2800" dirty="0">
                <a:solidFill>
                  <a:srgbClr val="118AD7"/>
                </a:solidFill>
                <a:latin typeface="Helvetica"/>
                <a:cs typeface="Helvetica"/>
              </a:rPr>
              <a:t>What have been the key changes in the past 10 years that have led to the current state of RSE and what have been the key challenges?</a:t>
            </a:r>
          </a:p>
        </p:txBody>
      </p:sp>
    </p:spTree>
    <p:extLst>
      <p:ext uri="{BB962C8B-B14F-4D97-AF65-F5344CB8AC3E}">
        <p14:creationId xmlns:p14="http://schemas.microsoft.com/office/powerpoint/2010/main" val="26377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6" y="274638"/>
            <a:ext cx="8229600" cy="1143000"/>
          </a:xfrm>
        </p:spPr>
        <p:txBody>
          <a:bodyPr>
            <a:normAutofit/>
          </a:bodyPr>
          <a:lstStyle/>
          <a:p>
            <a:r>
              <a:rPr lang="en-GB" dirty="0"/>
              <a:t>The 1970s: a more liberal decade</a:t>
            </a:r>
            <a:br>
              <a:rPr lang="en-GB" dirty="0"/>
            </a:br>
            <a:endParaRPr lang="en-GB" sz="1600" dirty="0"/>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sz="2400" dirty="0">
                <a:solidFill>
                  <a:srgbClr val="002060"/>
                </a:solidFill>
              </a:rPr>
              <a:t>Open and positive relationships and sex education</a:t>
            </a:r>
          </a:p>
          <a:p>
            <a:pPr marL="342900" indent="-342900">
              <a:buFont typeface="Arial" panose="020B0604020202020204" pitchFamily="34" charset="0"/>
              <a:buChar char="•"/>
            </a:pPr>
            <a:endParaRPr lang="en-GB" sz="2400" dirty="0">
              <a:solidFill>
                <a:srgbClr val="002060"/>
              </a:solidFill>
            </a:endParaRPr>
          </a:p>
          <a:p>
            <a:pPr marL="342900" indent="-342900">
              <a:buFont typeface="Arial" panose="020B0604020202020204" pitchFamily="34" charset="0"/>
              <a:buChar char="•"/>
            </a:pPr>
            <a:r>
              <a:rPr lang="en-GB" sz="2400" dirty="0">
                <a:solidFill>
                  <a:srgbClr val="002060"/>
                </a:solidFill>
              </a:rPr>
              <a:t>Contraception becomes free on the NHS</a:t>
            </a:r>
          </a:p>
          <a:p>
            <a:pPr marL="342900" indent="-342900">
              <a:buFont typeface="Arial" panose="020B0604020202020204" pitchFamily="34" charset="0"/>
              <a:buChar char="•"/>
            </a:pPr>
            <a:endParaRPr lang="en-GB" sz="2400" dirty="0">
              <a:solidFill>
                <a:srgbClr val="002060"/>
              </a:solidFill>
            </a:endParaRPr>
          </a:p>
          <a:p>
            <a:pPr marL="342900" indent="-342900">
              <a:buFont typeface="Arial" panose="020B0604020202020204" pitchFamily="34" charset="0"/>
              <a:buChar char="•"/>
            </a:pPr>
            <a:r>
              <a:rPr lang="en-GB" sz="2400" dirty="0">
                <a:solidFill>
                  <a:srgbClr val="002060"/>
                </a:solidFill>
              </a:rPr>
              <a:t>Guidance on young people friendly services provided by Department of Health</a:t>
            </a:r>
          </a:p>
          <a:p>
            <a:pPr marL="342900" indent="-342900">
              <a:buFont typeface="Arial" panose="020B0604020202020204" pitchFamily="34" charset="0"/>
              <a:buChar char="•"/>
            </a:pPr>
            <a:endParaRPr lang="en-GB" sz="2400" dirty="0">
              <a:solidFill>
                <a:srgbClr val="002060"/>
              </a:solidFill>
            </a:endParaRPr>
          </a:p>
          <a:p>
            <a:pPr marL="342900" indent="-342900">
              <a:buFont typeface="Arial" panose="020B0604020202020204" pitchFamily="34" charset="0"/>
              <a:buChar char="•"/>
            </a:pPr>
            <a:r>
              <a:rPr lang="en-GB" sz="2400" dirty="0">
                <a:solidFill>
                  <a:srgbClr val="002060"/>
                </a:solidFill>
              </a:rPr>
              <a:t>Teenage pregnancy rate drops 25%</a:t>
            </a:r>
          </a:p>
          <a:p>
            <a:endParaRPr lang="en-GB" sz="2400" dirty="0">
              <a:solidFill>
                <a:srgbClr val="002060"/>
              </a:solidFill>
              <a:latin typeface="Helvetica"/>
              <a:cs typeface="Helvetica"/>
            </a:endParaRPr>
          </a:p>
        </p:txBody>
      </p:sp>
    </p:spTree>
    <p:extLst>
      <p:ext uri="{BB962C8B-B14F-4D97-AF65-F5344CB8AC3E}">
        <p14:creationId xmlns:p14="http://schemas.microsoft.com/office/powerpoint/2010/main" val="1891245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5" y="274638"/>
            <a:ext cx="8378537" cy="1143000"/>
          </a:xfrm>
        </p:spPr>
        <p:txBody>
          <a:bodyPr>
            <a:normAutofit fontScale="90000"/>
          </a:bodyPr>
          <a:lstStyle/>
          <a:p>
            <a:r>
              <a:rPr lang="en-GB" dirty="0"/>
              <a:t>The 1980s: a new government and a more conservative decade</a:t>
            </a:r>
            <a:br>
              <a:rPr lang="en-GB" dirty="0"/>
            </a:br>
            <a:endParaRPr lang="en-GB" sz="1600" dirty="0"/>
          </a:p>
        </p:txBody>
      </p:sp>
      <p:sp>
        <p:nvSpPr>
          <p:cNvPr id="3" name="Content Placeholder 2"/>
          <p:cNvSpPr>
            <a:spLocks noGrp="1"/>
          </p:cNvSpPr>
          <p:nvPr>
            <p:ph idx="1"/>
          </p:nvPr>
        </p:nvSpPr>
        <p:spPr>
          <a:xfrm>
            <a:off x="415637" y="1417638"/>
            <a:ext cx="8229600" cy="4525963"/>
          </a:xfrm>
        </p:spPr>
        <p:txBody>
          <a:bodyPr>
            <a:normAutofit lnSpcReduction="10000"/>
          </a:bodyPr>
          <a:lstStyle/>
          <a:p>
            <a:pPr marL="342900" indent="-342900">
              <a:buFont typeface="Arial" panose="020B0604020202020204" pitchFamily="34" charset="0"/>
              <a:buChar char="•"/>
            </a:pPr>
            <a:r>
              <a:rPr lang="en-GB" sz="2400" dirty="0"/>
              <a:t>Government views sex as a ‘private issue’ – funding withdrawn from first large national sexual attitudes and behaviour survey</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Government refuses dissemination of Health Education Authority sex education booklet for young people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Cuts in contraceptive clinics and rise in youth unemployment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Teenage pregnancy rate increases 20%</a:t>
            </a:r>
          </a:p>
          <a:p>
            <a:endParaRPr lang="en-GB" sz="2400" dirty="0">
              <a:solidFill>
                <a:srgbClr val="002060"/>
              </a:solidFill>
              <a:latin typeface="Helvetica"/>
              <a:cs typeface="Helvetica"/>
            </a:endParaRPr>
          </a:p>
        </p:txBody>
      </p:sp>
    </p:spTree>
    <p:extLst>
      <p:ext uri="{BB962C8B-B14F-4D97-AF65-F5344CB8AC3E}">
        <p14:creationId xmlns:p14="http://schemas.microsoft.com/office/powerpoint/2010/main" val="2689279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5" y="274638"/>
            <a:ext cx="8378537" cy="1143000"/>
          </a:xfrm>
        </p:spPr>
        <p:txBody>
          <a:bodyPr>
            <a:normAutofit fontScale="90000"/>
          </a:bodyPr>
          <a:lstStyle/>
          <a:p>
            <a:r>
              <a:rPr lang="en-GB" dirty="0"/>
              <a:t>The 1980s: the threat of HIV/AIDs but media outrage at LGBT inclusive sex education</a:t>
            </a:r>
            <a:br>
              <a:rPr lang="en-GB" dirty="0"/>
            </a:br>
            <a:endParaRPr lang="en-GB" sz="1600" dirty="0"/>
          </a:p>
        </p:txBody>
      </p:sp>
      <p:pic>
        <p:nvPicPr>
          <p:cNvPr id="5" name="Content Placeholder 8">
            <a:extLst>
              <a:ext uri="{FF2B5EF4-FFF2-40B4-BE49-F238E27FC236}">
                <a16:creationId xmlns:a16="http://schemas.microsoft.com/office/drawing/2014/main" id="{3B6C2779-8A0B-3746-A62D-A9AA3FFC1232}"/>
              </a:ext>
            </a:extLst>
          </p:cNvPr>
          <p:cNvPicPr>
            <a:picLocks noGrp="1" noChangeAspect="1"/>
          </p:cNvPicPr>
          <p:nvPr>
            <p:ph idx="1"/>
          </p:nvPr>
        </p:nvPicPr>
        <p:blipFill>
          <a:blip r:embed="rId3"/>
          <a:stretch>
            <a:fillRect/>
          </a:stretch>
        </p:blipFill>
        <p:spPr>
          <a:xfrm>
            <a:off x="529935" y="1417638"/>
            <a:ext cx="2975265" cy="3566504"/>
          </a:xfrm>
          <a:prstGeom prst="rect">
            <a:avLst/>
          </a:prstGeom>
        </p:spPr>
      </p:pic>
      <p:sp>
        <p:nvSpPr>
          <p:cNvPr id="7" name="TextBox 6">
            <a:extLst>
              <a:ext uri="{FF2B5EF4-FFF2-40B4-BE49-F238E27FC236}">
                <a16:creationId xmlns:a16="http://schemas.microsoft.com/office/drawing/2014/main" id="{835AF70E-875C-2548-A326-467130E24D5B}"/>
              </a:ext>
            </a:extLst>
          </p:cNvPr>
          <p:cNvSpPr txBox="1"/>
          <p:nvPr/>
        </p:nvSpPr>
        <p:spPr>
          <a:xfrm>
            <a:off x="4835237" y="1639311"/>
            <a:ext cx="3699163" cy="4893647"/>
          </a:xfrm>
          <a:prstGeom prst="rect">
            <a:avLst/>
          </a:prstGeom>
          <a:noFill/>
        </p:spPr>
        <p:txBody>
          <a:bodyPr wrap="square" rtlCol="0">
            <a:spAutoFit/>
          </a:bodyPr>
          <a:lstStyle/>
          <a:p>
            <a:r>
              <a:rPr lang="en-US" sz="2400" b="1" dirty="0">
                <a:latin typeface="appleberry"/>
                <a:cs typeface="appleberry"/>
              </a:rPr>
              <a:t>Sex Education Forum </a:t>
            </a:r>
            <a:r>
              <a:rPr lang="en-US" sz="2400" dirty="0">
                <a:latin typeface="appleberry"/>
                <a:cs typeface="appleberry"/>
              </a:rPr>
              <a:t>founded to advocate for compulsory comprehensive RSE. 8 founding members</a:t>
            </a:r>
            <a:endParaRPr lang="en-GB" sz="2400" dirty="0">
              <a:latin typeface="appleberry"/>
              <a:cs typeface="appleberry"/>
            </a:endParaRPr>
          </a:p>
          <a:p>
            <a:pPr marL="457200" indent="-457200">
              <a:buFont typeface="Arial" panose="020B0604020202020204" pitchFamily="34" charset="0"/>
              <a:buChar char="•"/>
            </a:pPr>
            <a:endParaRPr lang="en-GB" dirty="0">
              <a:solidFill>
                <a:srgbClr val="002060"/>
              </a:solidFill>
            </a:endParaRPr>
          </a:p>
          <a:p>
            <a:pPr marL="457200" indent="-457200">
              <a:buFont typeface="Arial" panose="020B0604020202020204" pitchFamily="34" charset="0"/>
              <a:buChar char="•"/>
            </a:pPr>
            <a:r>
              <a:rPr lang="en-GB" dirty="0">
                <a:solidFill>
                  <a:srgbClr val="002060"/>
                </a:solidFill>
              </a:rPr>
              <a:t>Brook</a:t>
            </a:r>
          </a:p>
          <a:p>
            <a:pPr marL="457200" indent="-457200">
              <a:buFont typeface="Arial" panose="020B0604020202020204" pitchFamily="34" charset="0"/>
              <a:buChar char="•"/>
            </a:pPr>
            <a:r>
              <a:rPr lang="en-GB" dirty="0">
                <a:solidFill>
                  <a:srgbClr val="002060"/>
                </a:solidFill>
              </a:rPr>
              <a:t>FPA</a:t>
            </a:r>
          </a:p>
          <a:p>
            <a:pPr marL="457200" indent="-457200">
              <a:buFont typeface="Arial" panose="020B0604020202020204" pitchFamily="34" charset="0"/>
              <a:buChar char="•"/>
            </a:pPr>
            <a:r>
              <a:rPr lang="en-US" dirty="0">
                <a:solidFill>
                  <a:srgbClr val="002060"/>
                </a:solidFill>
              </a:rPr>
              <a:t>Relate</a:t>
            </a:r>
          </a:p>
          <a:p>
            <a:pPr marL="457200" indent="-457200">
              <a:buFont typeface="Arial" panose="020B0604020202020204" pitchFamily="34" charset="0"/>
              <a:buChar char="•"/>
            </a:pPr>
            <a:r>
              <a:rPr lang="en-US" dirty="0">
                <a:solidFill>
                  <a:srgbClr val="002060"/>
                </a:solidFill>
              </a:rPr>
              <a:t>SPOD</a:t>
            </a:r>
          </a:p>
          <a:p>
            <a:pPr marL="457200" indent="-457200">
              <a:buFont typeface="Arial" panose="020B0604020202020204" pitchFamily="34" charset="0"/>
              <a:buChar char="•"/>
            </a:pPr>
            <a:r>
              <a:rPr lang="en-US" dirty="0">
                <a:solidFill>
                  <a:srgbClr val="002060"/>
                </a:solidFill>
              </a:rPr>
              <a:t>NCB</a:t>
            </a:r>
          </a:p>
          <a:p>
            <a:pPr marL="457200" indent="-457200">
              <a:buFont typeface="Arial" panose="020B0604020202020204" pitchFamily="34" charset="0"/>
              <a:buChar char="•"/>
            </a:pPr>
            <a:r>
              <a:rPr lang="en-US" dirty="0">
                <a:solidFill>
                  <a:srgbClr val="002060"/>
                </a:solidFill>
              </a:rPr>
              <a:t>Health Education Authority</a:t>
            </a:r>
          </a:p>
          <a:p>
            <a:pPr marL="457200" indent="-457200">
              <a:buFont typeface="Arial" panose="020B0604020202020204" pitchFamily="34" charset="0"/>
              <a:buChar char="•"/>
            </a:pPr>
            <a:r>
              <a:rPr lang="en-US" dirty="0">
                <a:solidFill>
                  <a:srgbClr val="002060"/>
                </a:solidFill>
              </a:rPr>
              <a:t>Church of England Marriage Education Panel</a:t>
            </a:r>
          </a:p>
          <a:p>
            <a:pPr marL="457200" indent="-457200">
              <a:buFont typeface="Arial" panose="020B0604020202020204" pitchFamily="34" charset="0"/>
              <a:buChar char="•"/>
            </a:pPr>
            <a:r>
              <a:rPr lang="en-US" dirty="0">
                <a:solidFill>
                  <a:srgbClr val="002060"/>
                </a:solidFill>
              </a:rPr>
              <a:t>Catholic Marriage Advisory Council (Marriage Care)</a:t>
            </a:r>
          </a:p>
          <a:p>
            <a:endParaRPr lang="en-US" dirty="0"/>
          </a:p>
        </p:txBody>
      </p:sp>
      <p:sp>
        <p:nvSpPr>
          <p:cNvPr id="9" name="TextBox 8">
            <a:extLst>
              <a:ext uri="{FF2B5EF4-FFF2-40B4-BE49-F238E27FC236}">
                <a16:creationId xmlns:a16="http://schemas.microsoft.com/office/drawing/2014/main" id="{105CCF7B-A022-064A-8A0A-D6E69DFBC9B9}"/>
              </a:ext>
            </a:extLst>
          </p:cNvPr>
          <p:cNvSpPr txBox="1"/>
          <p:nvPr/>
        </p:nvSpPr>
        <p:spPr>
          <a:xfrm>
            <a:off x="363681" y="5419256"/>
            <a:ext cx="4610429" cy="707886"/>
          </a:xfrm>
          <a:prstGeom prst="rect">
            <a:avLst/>
          </a:prstGeom>
          <a:noFill/>
        </p:spPr>
        <p:txBody>
          <a:bodyPr wrap="none" rtlCol="0">
            <a:spAutoFit/>
          </a:bodyPr>
          <a:lstStyle/>
          <a:p>
            <a:r>
              <a:rPr lang="en-GB" sz="2000" b="1" dirty="0"/>
              <a:t>1988</a:t>
            </a:r>
            <a:r>
              <a:rPr lang="en-GB" sz="2000" dirty="0"/>
              <a:t> - ‘Section 28’ to prevent ‘promotion’ </a:t>
            </a:r>
          </a:p>
          <a:p>
            <a:r>
              <a:rPr lang="en-GB" sz="2000" dirty="0"/>
              <a:t>of homosexuality or publish material</a:t>
            </a:r>
            <a:endParaRPr lang="en-US" sz="2000" dirty="0"/>
          </a:p>
        </p:txBody>
      </p:sp>
    </p:spTree>
    <p:extLst>
      <p:ext uri="{BB962C8B-B14F-4D97-AF65-F5344CB8AC3E}">
        <p14:creationId xmlns:p14="http://schemas.microsoft.com/office/powerpoint/2010/main" val="3150981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RE 2 (002).pptx [Read-Only]" id="{0644EBEB-91EC-4717-9697-2D2CCDF1A75B}" vid="{A0BE27F5-E046-4DF7-A688-5F15115406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2516</TotalTime>
  <Words>1931</Words>
  <Application>Microsoft Macintosh PowerPoint</Application>
  <PresentationFormat>On-screen Show (4:3)</PresentationFormat>
  <Paragraphs>253</Paragraphs>
  <Slides>25</Slides>
  <Notes>21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6" baseType="lpstr">
      <vt:lpstr>appleberry</vt:lpstr>
      <vt:lpstr>Arial</vt:lpstr>
      <vt:lpstr>Calibri</vt:lpstr>
      <vt:lpstr>Courier New</vt:lpstr>
      <vt:lpstr>DIN Next W01 Rounded</vt:lpstr>
      <vt:lpstr>Helvetica</vt:lpstr>
      <vt:lpstr>L Helvetica Light 2</vt:lpstr>
      <vt:lpstr>Wingdings</vt:lpstr>
      <vt:lpstr>Office Theme</vt:lpstr>
      <vt:lpstr>1_Office Theme</vt:lpstr>
      <vt:lpstr>Acrobat Document</vt:lpstr>
      <vt:lpstr>PowerPoint Presentation</vt:lpstr>
      <vt:lpstr>For 30+ years….</vt:lpstr>
      <vt:lpstr> </vt:lpstr>
      <vt:lpstr> </vt:lpstr>
      <vt:lpstr> </vt:lpstr>
      <vt:lpstr> </vt:lpstr>
      <vt:lpstr>The 1970s: a more liberal decade </vt:lpstr>
      <vt:lpstr>The 1980s: a new government and a more conservative decade </vt:lpstr>
      <vt:lpstr>The 1980s: the threat of HIV/AIDs but media outrage at LGBT inclusive sex education </vt:lpstr>
      <vt:lpstr>1999: New government launches Teenage Pregnancy Strategy </vt:lpstr>
      <vt:lpstr>2000-2010: Significant government and NGO activity to improve RSE (despite non-statutory decision) </vt:lpstr>
      <vt:lpstr>2000-2010: Youth advocacy and growing support for legislative change     </vt:lpstr>
      <vt:lpstr>2010: a change of government  </vt:lpstr>
      <vt:lpstr>Significant legislative and policy changes on equality</vt:lpstr>
      <vt:lpstr>Young people continued to influence parliamentarians to achieve statutory status</vt:lpstr>
      <vt:lpstr>PowerPoint Presentation</vt:lpstr>
      <vt:lpstr> 12 principles for effective RSE </vt:lpstr>
      <vt:lpstr>Curriculum Content for all schools: Core areas   See RSE guidance from Gov.uk website</vt:lpstr>
      <vt:lpstr>PowerPoint Presentation</vt:lpstr>
      <vt:lpstr> </vt:lpstr>
      <vt:lpstr>What are the links between RSE and health services? </vt:lpstr>
      <vt:lpstr> </vt:lpstr>
      <vt:lpstr>Benefits of statutory status relies on implementation reflecting the international effectiveness factors</vt:lpstr>
      <vt:lpstr>  RSE statutory guidance, secondary level (11-16)  That there are choices in relation to pregnancy (with medically and legally accurate, impartial information on all options, including keeping the baby, adoption, abortion and where to get further help).  </vt:lpstr>
      <vt:lpstr>Strengthening and coordinating advocacy to counteract opposition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Greene</dc:creator>
  <cp:lastModifiedBy>Alison Hadley</cp:lastModifiedBy>
  <cp:revision>287</cp:revision>
  <dcterms:created xsi:type="dcterms:W3CDTF">2017-07-10T09:06:58Z</dcterms:created>
  <dcterms:modified xsi:type="dcterms:W3CDTF">2019-10-03T09:16:08Z</dcterms:modified>
</cp:coreProperties>
</file>